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FLV" ContentType="video/x-fl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8" r:id="rId2"/>
    <p:sldId id="256" r:id="rId3"/>
    <p:sldId id="284" r:id="rId4"/>
    <p:sldId id="285" r:id="rId5"/>
    <p:sldId id="286" r:id="rId6"/>
    <p:sldId id="287" r:id="rId7"/>
    <p:sldId id="288" r:id="rId8"/>
    <p:sldId id="289" r:id="rId9"/>
    <p:sldId id="291" r:id="rId10"/>
    <p:sldId id="290"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10" r:id="rId29"/>
    <p:sldId id="309" r:id="rId30"/>
    <p:sldId id="333"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4" r:id="rId44"/>
    <p:sldId id="325" r:id="rId45"/>
    <p:sldId id="326" r:id="rId46"/>
    <p:sldId id="323" r:id="rId47"/>
    <p:sldId id="332" r:id="rId4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42D"/>
    <a:srgbClr val="800000"/>
    <a:srgbClr val="422C16"/>
    <a:srgbClr val="0099CC"/>
    <a:srgbClr val="0C788E"/>
    <a:srgbClr val="006666"/>
    <a:srgbClr val="1C1C1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93783" autoAdjust="0"/>
  </p:normalViewPr>
  <p:slideViewPr>
    <p:cSldViewPr>
      <p:cViewPr varScale="1">
        <p:scale>
          <a:sx n="70" d="100"/>
          <a:sy n="70" d="100"/>
        </p:scale>
        <p:origin x="606" y="48"/>
      </p:cViewPr>
      <p:guideLst>
        <p:guide orient="horz" pos="2160"/>
        <p:guide pos="2880"/>
      </p:guideLst>
    </p:cSldViewPr>
  </p:slideViewPr>
  <p:outlineViewPr>
    <p:cViewPr>
      <p:scale>
        <a:sx n="33" d="100"/>
        <a:sy n="33" d="100"/>
      </p:scale>
      <p:origin x="0" y="665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65D7A1-1E65-40B6-A6BD-4885790B3F1A}" type="datetimeFigureOut">
              <a:rPr lang="en-US" smtClean="0"/>
              <a:pPr/>
              <a:t>6/30/2020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2022CA-DFBD-4861-8591-3C1C338D0345}" type="slidenum">
              <a:rPr lang="en-US" smtClean="0"/>
              <a:pPr/>
              <a:t>‹#›</a:t>
            </a:fld>
            <a:endParaRPr lang="en-US"/>
          </a:p>
        </p:txBody>
      </p:sp>
    </p:spTree>
    <p:extLst>
      <p:ext uri="{BB962C8B-B14F-4D97-AF65-F5344CB8AC3E}">
        <p14:creationId xmlns:p14="http://schemas.microsoft.com/office/powerpoint/2010/main" val="129326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6686F008-FC8F-4062-B0BD-02A99C87AF8B}" type="slidenum">
              <a:rPr lang="es-ES"/>
              <a:pPr>
                <a:defRPr/>
              </a:pPr>
              <a:t>‹#›</a:t>
            </a:fld>
            <a:endParaRPr lang="es-ES" dirty="0"/>
          </a:p>
        </p:txBody>
      </p:sp>
    </p:spTree>
    <p:extLst>
      <p:ext uri="{BB962C8B-B14F-4D97-AF65-F5344CB8AC3E}">
        <p14:creationId xmlns:p14="http://schemas.microsoft.com/office/powerpoint/2010/main" val="382277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BF8F79BA-58D6-465C-A9AD-123C208E0615}" type="slidenum">
              <a:rPr lang="es-ES"/>
              <a:pPr>
                <a:defRPr/>
              </a:pPr>
              <a:t>‹#›</a:t>
            </a:fld>
            <a:endParaRPr lang="es-ES" dirty="0"/>
          </a:p>
        </p:txBody>
      </p:sp>
    </p:spTree>
    <p:extLst>
      <p:ext uri="{BB962C8B-B14F-4D97-AF65-F5344CB8AC3E}">
        <p14:creationId xmlns:p14="http://schemas.microsoft.com/office/powerpoint/2010/main" val="53371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D365F895-2BD2-4A40-9601-60F3E1350EFF}" type="slidenum">
              <a:rPr lang="es-ES"/>
              <a:pPr>
                <a:defRPr/>
              </a:pPr>
              <a:t>‹#›</a:t>
            </a:fld>
            <a:endParaRPr lang="es-ES" dirty="0"/>
          </a:p>
        </p:txBody>
      </p:sp>
    </p:spTree>
    <p:extLst>
      <p:ext uri="{BB962C8B-B14F-4D97-AF65-F5344CB8AC3E}">
        <p14:creationId xmlns:p14="http://schemas.microsoft.com/office/powerpoint/2010/main" val="352564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60E8FE53-6597-4B6F-9427-36756E840DEF}" type="slidenum">
              <a:rPr lang="es-ES"/>
              <a:pPr>
                <a:defRPr/>
              </a:pPr>
              <a:t>‹#›</a:t>
            </a:fld>
            <a:endParaRPr lang="es-ES" dirty="0"/>
          </a:p>
        </p:txBody>
      </p:sp>
    </p:spTree>
    <p:extLst>
      <p:ext uri="{BB962C8B-B14F-4D97-AF65-F5344CB8AC3E}">
        <p14:creationId xmlns:p14="http://schemas.microsoft.com/office/powerpoint/2010/main" val="123760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E2C98A7B-4B4C-4EEF-A5C5-B45DFC9C6228}" type="slidenum">
              <a:rPr lang="es-ES"/>
              <a:pPr>
                <a:defRPr/>
              </a:pPr>
              <a:t>‹#›</a:t>
            </a:fld>
            <a:endParaRPr lang="es-ES" dirty="0"/>
          </a:p>
        </p:txBody>
      </p:sp>
    </p:spTree>
    <p:extLst>
      <p:ext uri="{BB962C8B-B14F-4D97-AF65-F5344CB8AC3E}">
        <p14:creationId xmlns:p14="http://schemas.microsoft.com/office/powerpoint/2010/main" val="213986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AB77F281-C20C-4D78-80C6-CED4B3895A7E}" type="slidenum">
              <a:rPr lang="es-ES"/>
              <a:pPr>
                <a:defRPr/>
              </a:pPr>
              <a:t>‹#›</a:t>
            </a:fld>
            <a:endParaRPr lang="es-ES" dirty="0"/>
          </a:p>
        </p:txBody>
      </p:sp>
    </p:spTree>
    <p:extLst>
      <p:ext uri="{BB962C8B-B14F-4D97-AF65-F5344CB8AC3E}">
        <p14:creationId xmlns:p14="http://schemas.microsoft.com/office/powerpoint/2010/main" val="171403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9" name="Rectangle 6"/>
          <p:cNvSpPr>
            <a:spLocks noGrp="1" noChangeArrowheads="1"/>
          </p:cNvSpPr>
          <p:nvPr>
            <p:ph type="sldNum" sz="quarter" idx="12"/>
          </p:nvPr>
        </p:nvSpPr>
        <p:spPr>
          <a:ln/>
        </p:spPr>
        <p:txBody>
          <a:bodyPr/>
          <a:lstStyle>
            <a:lvl1pPr>
              <a:defRPr/>
            </a:lvl1pPr>
          </a:lstStyle>
          <a:p>
            <a:pPr>
              <a:defRPr/>
            </a:pPr>
            <a:fld id="{788439EF-1162-4E2D-B4DD-BBF5DD1487BD}" type="slidenum">
              <a:rPr lang="es-ES"/>
              <a:pPr>
                <a:defRPr/>
              </a:pPr>
              <a:t>‹#›</a:t>
            </a:fld>
            <a:endParaRPr lang="es-ES" dirty="0"/>
          </a:p>
        </p:txBody>
      </p:sp>
    </p:spTree>
    <p:extLst>
      <p:ext uri="{BB962C8B-B14F-4D97-AF65-F5344CB8AC3E}">
        <p14:creationId xmlns:p14="http://schemas.microsoft.com/office/powerpoint/2010/main" val="247325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6"/>
          <p:cNvSpPr>
            <a:spLocks noGrp="1" noChangeArrowheads="1"/>
          </p:cNvSpPr>
          <p:nvPr>
            <p:ph type="sldNum" sz="quarter" idx="12"/>
          </p:nvPr>
        </p:nvSpPr>
        <p:spPr>
          <a:ln/>
        </p:spPr>
        <p:txBody>
          <a:bodyPr/>
          <a:lstStyle>
            <a:lvl1pPr>
              <a:defRPr/>
            </a:lvl1pPr>
          </a:lstStyle>
          <a:p>
            <a:pPr>
              <a:defRPr/>
            </a:pPr>
            <a:fld id="{56B415D3-F561-46C5-BBDD-EC3948453AE2}" type="slidenum">
              <a:rPr lang="es-ES"/>
              <a:pPr>
                <a:defRPr/>
              </a:pPr>
              <a:t>‹#›</a:t>
            </a:fld>
            <a:endParaRPr lang="es-ES" dirty="0"/>
          </a:p>
        </p:txBody>
      </p:sp>
    </p:spTree>
    <p:extLst>
      <p:ext uri="{BB962C8B-B14F-4D97-AF65-F5344CB8AC3E}">
        <p14:creationId xmlns:p14="http://schemas.microsoft.com/office/powerpoint/2010/main" val="179277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6"/>
          <p:cNvSpPr>
            <a:spLocks noGrp="1" noChangeArrowheads="1"/>
          </p:cNvSpPr>
          <p:nvPr>
            <p:ph type="sldNum" sz="quarter" idx="12"/>
          </p:nvPr>
        </p:nvSpPr>
        <p:spPr>
          <a:ln/>
        </p:spPr>
        <p:txBody>
          <a:bodyPr/>
          <a:lstStyle>
            <a:lvl1pPr>
              <a:defRPr/>
            </a:lvl1pPr>
          </a:lstStyle>
          <a:p>
            <a:pPr>
              <a:defRPr/>
            </a:pPr>
            <a:fld id="{230488EF-7F23-4362-89F8-DCBA067B9F6F}" type="slidenum">
              <a:rPr lang="es-ES"/>
              <a:pPr>
                <a:defRPr/>
              </a:pPr>
              <a:t>‹#›</a:t>
            </a:fld>
            <a:endParaRPr lang="es-ES" dirty="0"/>
          </a:p>
        </p:txBody>
      </p:sp>
    </p:spTree>
    <p:extLst>
      <p:ext uri="{BB962C8B-B14F-4D97-AF65-F5344CB8AC3E}">
        <p14:creationId xmlns:p14="http://schemas.microsoft.com/office/powerpoint/2010/main" val="148313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2F385FAF-AAA0-41DF-8C61-B43983EFCC0C}" type="slidenum">
              <a:rPr lang="es-ES"/>
              <a:pPr>
                <a:defRPr/>
              </a:pPr>
              <a:t>‹#›</a:t>
            </a:fld>
            <a:endParaRPr lang="es-ES" dirty="0"/>
          </a:p>
        </p:txBody>
      </p:sp>
    </p:spTree>
    <p:extLst>
      <p:ext uri="{BB962C8B-B14F-4D97-AF65-F5344CB8AC3E}">
        <p14:creationId xmlns:p14="http://schemas.microsoft.com/office/powerpoint/2010/main" val="22661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F16CEAF8-1EA8-46AC-8C22-D9984B596F93}" type="slidenum">
              <a:rPr lang="es-ES"/>
              <a:pPr>
                <a:defRPr/>
              </a:pPr>
              <a:t>‹#›</a:t>
            </a:fld>
            <a:endParaRPr lang="es-ES" dirty="0"/>
          </a:p>
        </p:txBody>
      </p:sp>
    </p:spTree>
    <p:extLst>
      <p:ext uri="{BB962C8B-B14F-4D97-AF65-F5344CB8AC3E}">
        <p14:creationId xmlns:p14="http://schemas.microsoft.com/office/powerpoint/2010/main" val="177836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E7EBD7A-143E-4180-86EE-F1496A23AD80}" type="slidenum">
              <a:rPr lang="es-ES"/>
              <a:pPr>
                <a:defRPr/>
              </a:pPr>
              <a:t>‹#›</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FLV"/><Relationship Id="rId1" Type="http://schemas.microsoft.com/office/2007/relationships/media" Target="../media/media1.FLV"/><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FLV"/><Relationship Id="rId1" Type="http://schemas.microsoft.com/office/2007/relationships/media" Target="../media/media2.FLV"/><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ascomix.com/index.php/stone-crusher-plant/washing-machine/10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flv"/><Relationship Id="rId1" Type="http://schemas.microsoft.com/office/2007/relationships/media" Target="../media/media3.flv"/><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Documents and Settings\user\Desktop\5zbasy9.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1725" y="260350"/>
            <a:ext cx="46482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p14:vortex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marL="0" indent="0" algn="r" rtl="1">
              <a:buNone/>
            </a:pPr>
            <a:r>
              <a:rPr lang="fa-IR" sz="3000" b="1" dirty="0">
                <a:cs typeface="B Titr" pitchFamily="2" charset="-78"/>
              </a:rPr>
              <a:t>مشخصات انواع سنگ شکن فکی</a:t>
            </a:r>
            <a:endParaRPr lang="en-US" sz="3000" dirty="0">
              <a:cs typeface="B Titr" pitchFamily="2" charset="-78"/>
            </a:endParaRPr>
          </a:p>
          <a:p>
            <a:pPr algn="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695575" cy="260032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6310" y="4509120"/>
            <a:ext cx="4939407" cy="2232248"/>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351909" y="2408857"/>
            <a:ext cx="3781425" cy="4200525"/>
          </a:xfrm>
          <a:prstGeom prst="rect">
            <a:avLst/>
          </a:prstGeom>
          <a:noFill/>
          <a:ln>
            <a:noFill/>
          </a:ln>
        </p:spPr>
      </p:pic>
    </p:spTree>
    <p:extLst>
      <p:ext uri="{BB962C8B-B14F-4D97-AF65-F5344CB8AC3E}">
        <p14:creationId xmlns:p14="http://schemas.microsoft.com/office/powerpoint/2010/main" val="3514171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mohsen\Desktop\سنگ شکن\2\فکی_files\size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600200"/>
            <a:ext cx="7272808" cy="4781128"/>
          </a:xfrm>
          <a:prstGeom prst="rect">
            <a:avLst/>
          </a:prstGeom>
          <a:noFill/>
          <a:ln>
            <a:noFill/>
          </a:ln>
        </p:spPr>
      </p:pic>
    </p:spTree>
    <p:extLst>
      <p:ext uri="{BB962C8B-B14F-4D97-AF65-F5344CB8AC3E}">
        <p14:creationId xmlns:p14="http://schemas.microsoft.com/office/powerpoint/2010/main" val="4172703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ln>
                  <a:solidFill>
                    <a:srgbClr val="00B0F0"/>
                  </a:solidFill>
                </a:ln>
                <a:solidFill>
                  <a:schemeClr val="bg1"/>
                </a:solidFill>
                <a:latin typeface="Times New Roman" pitchFamily="18" charset="0"/>
                <a:cs typeface="B Titr" pitchFamily="2" charset="-78"/>
              </a:rPr>
              <a:t>سنگ شکن چرخشی</a:t>
            </a:r>
            <a:endParaRPr lang="en-US" sz="3200" dirty="0">
              <a:ln>
                <a:solidFill>
                  <a:srgbClr val="00B0F0"/>
                </a:solidFill>
              </a:ln>
              <a:solidFill>
                <a:schemeClr val="bg1"/>
              </a:solidFill>
              <a:latin typeface="Times New Roman" pitchFamily="18" charset="0"/>
              <a:cs typeface="B Titr" pitchFamily="2" charset="-78"/>
            </a:endParaRPr>
          </a:p>
        </p:txBody>
      </p:sp>
      <p:sp>
        <p:nvSpPr>
          <p:cNvPr id="3" name="Content Placeholder 2"/>
          <p:cNvSpPr>
            <a:spLocks noGrp="1"/>
          </p:cNvSpPr>
          <p:nvPr>
            <p:ph idx="1"/>
          </p:nvPr>
        </p:nvSpPr>
        <p:spPr>
          <a:xfrm>
            <a:off x="457200" y="1600200"/>
            <a:ext cx="8229600" cy="5257800"/>
          </a:xfrm>
        </p:spPr>
        <p:txBody>
          <a:bodyPr/>
          <a:lstStyle/>
          <a:p>
            <a:pPr algn="r" rtl="1">
              <a:buFont typeface="Wingdings" pitchFamily="2" charset="2"/>
              <a:buChar char="v"/>
            </a:pPr>
            <a:r>
              <a:rPr lang="ar-SA" sz="2600" dirty="0">
                <a:cs typeface="B Nazanin" pitchFamily="2" charset="-78"/>
              </a:rPr>
              <a:t>از اين نوع سنگ شكن به عنوان سنگ شكن اول، دوم يا سوم استفاده مي شود</a:t>
            </a:r>
            <a:r>
              <a:rPr lang="en-US" sz="2600" dirty="0" smtClean="0">
                <a:cs typeface="B Nazanin" pitchFamily="2" charset="-78"/>
              </a:rPr>
              <a:t>.</a:t>
            </a: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fa-IR" sz="2800" dirty="0" smtClean="0">
                <a:cs typeface="B Nazanin" pitchFamily="2" charset="-78"/>
              </a:rPr>
              <a:t>سنگ‌شکن </a:t>
            </a:r>
            <a:r>
              <a:rPr lang="fa-IR" sz="2800" dirty="0">
                <a:cs typeface="B Nazanin" pitchFamily="2" charset="-78"/>
              </a:rPr>
              <a:t>چرخشی معمولا از دو مخروط ناقص تشکیل شده است </a:t>
            </a:r>
            <a:r>
              <a:rPr lang="en-US" sz="2800" dirty="0" smtClean="0">
                <a:cs typeface="B Nazanin" pitchFamily="2" charset="-78"/>
              </a:rPr>
              <a:t>.</a:t>
            </a:r>
            <a:endParaRPr lang="en-US" sz="2800" dirty="0">
              <a:cs typeface="B Nazanin" pitchFamily="2" charset="-78"/>
            </a:endParaRPr>
          </a:p>
          <a:p>
            <a:pPr algn="r" rtl="1">
              <a:buFont typeface="Wingdings" pitchFamily="2" charset="2"/>
              <a:buChar char="v"/>
            </a:pPr>
            <a:endParaRPr lang="en-US" sz="2800" dirty="0">
              <a:cs typeface="B Nazanin" pitchFamily="2" charset="-78"/>
            </a:endParaRPr>
          </a:p>
          <a:p>
            <a:pPr algn="r" rtl="1">
              <a:buFont typeface="Wingdings" pitchFamily="2" charset="2"/>
              <a:buChar char="v"/>
            </a:pPr>
            <a:r>
              <a:rPr lang="fa-IR" sz="2800" dirty="0" smtClean="0">
                <a:cs typeface="B Nazanin" pitchFamily="2" charset="-78"/>
              </a:rPr>
              <a:t> </a:t>
            </a:r>
            <a:r>
              <a:rPr lang="fa-IR" sz="2800" dirty="0">
                <a:cs typeface="B Nazanin" pitchFamily="2" charset="-78"/>
              </a:rPr>
              <a:t>مخروط خارجی بدنه ثابت و مخروط میانی هسته مرکزی این سنگ‌شکن را تشکیل </a:t>
            </a:r>
            <a:r>
              <a:rPr lang="fa-IR" sz="2800" dirty="0" smtClean="0">
                <a:cs typeface="B Nazanin" pitchFamily="2" charset="-78"/>
              </a:rPr>
              <a:t>می‌دهند</a:t>
            </a:r>
            <a:r>
              <a:rPr lang="en-US" sz="2800" dirty="0" smtClean="0">
                <a:cs typeface="B Nazanin" pitchFamily="2" charset="-78"/>
              </a:rPr>
              <a:t>.</a:t>
            </a:r>
            <a:endParaRPr lang="en-US" sz="2800" dirty="0">
              <a:cs typeface="B Nazanin" pitchFamily="2" charset="-78"/>
            </a:endParaRPr>
          </a:p>
          <a:p>
            <a:pPr algn="r" rtl="1">
              <a:buFont typeface="Wingdings" pitchFamily="2" charset="2"/>
              <a:buChar char="v"/>
            </a:pPr>
            <a:r>
              <a:rPr lang="fa-IR" sz="2800" dirty="0" smtClean="0">
                <a:cs typeface="B Nazanin" pitchFamily="2" charset="-78"/>
              </a:rPr>
              <a:t>هسته مرکزی حرکت چرخشی دارد و در هر لحظه در یک طرف بین هسته مرکزی و بدنه عمل خردایش انجام می‌گیرد و در همان لحظه و در طرف دیگر بین هسته و بدنه فاصله قابل توجهی وجود دارد و مواد به تدریج وارد این قسمت می‌شوند.</a:t>
            </a:r>
            <a:endParaRPr lang="en-US" sz="2600" dirty="0">
              <a:cs typeface="B Nazanin" pitchFamily="2" charset="-78"/>
            </a:endParaRPr>
          </a:p>
        </p:txBody>
      </p:sp>
    </p:spTree>
    <p:extLst>
      <p:ext uri="{BB962C8B-B14F-4D97-AF65-F5344CB8AC3E}">
        <p14:creationId xmlns:p14="http://schemas.microsoft.com/office/powerpoint/2010/main" val="895449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tretch>
            <a:fillRect/>
          </a:stretch>
        </p:blipFill>
        <p:spPr>
          <a:xfrm>
            <a:off x="251520" y="1844824"/>
            <a:ext cx="4600575" cy="4438650"/>
          </a:xfrm>
          <a:prstGeom prst="rect">
            <a:avLst/>
          </a:prstGeom>
        </p:spPr>
      </p:pic>
      <p:sp>
        <p:nvSpPr>
          <p:cNvPr id="5" name="Rectangle 4"/>
          <p:cNvSpPr/>
          <p:nvPr/>
        </p:nvSpPr>
        <p:spPr>
          <a:xfrm>
            <a:off x="4932040" y="1628800"/>
            <a:ext cx="4211960" cy="5909310"/>
          </a:xfrm>
          <a:prstGeom prst="rect">
            <a:avLst/>
          </a:prstGeom>
        </p:spPr>
        <p:txBody>
          <a:bodyPr wrap="square">
            <a:spAutoFit/>
          </a:bodyPr>
          <a:lstStyle/>
          <a:p>
            <a:pPr marL="457200" indent="-457200" algn="r" rtl="1">
              <a:buFont typeface="Wingdings" pitchFamily="2" charset="2"/>
              <a:buChar char="v"/>
            </a:pPr>
            <a:r>
              <a:rPr lang="ar-SA" sz="2600" dirty="0">
                <a:cs typeface="B Nazanin" pitchFamily="2" charset="-78"/>
              </a:rPr>
              <a:t>دستگاه سنگ شكن داراي يك شاسي چدني و يا فولادي است كه داراي تكيه گاهي براي محور خارج از مركز و دنده هاي محرك در قسمت پائين </a:t>
            </a:r>
            <a:r>
              <a:rPr lang="ar-SA" sz="2600" dirty="0" smtClean="0">
                <a:cs typeface="B Nazanin" pitchFamily="2" charset="-78"/>
              </a:rPr>
              <a:t>دستگاه </a:t>
            </a:r>
            <a:r>
              <a:rPr lang="ar-SA" sz="2600" dirty="0">
                <a:cs typeface="B Nazanin" pitchFamily="2" charset="-78"/>
              </a:rPr>
              <a:t>است </a:t>
            </a:r>
            <a:r>
              <a:rPr lang="fa-IR" sz="2600" dirty="0" smtClean="0">
                <a:cs typeface="B Nazanin" pitchFamily="2" charset="-78"/>
              </a:rPr>
              <a:t>.</a:t>
            </a:r>
          </a:p>
          <a:p>
            <a:pPr algn="r" rtl="1"/>
            <a:endParaRPr lang="fa-IR" sz="2600" dirty="0" smtClean="0">
              <a:cs typeface="B Nazanin" pitchFamily="2" charset="-78"/>
            </a:endParaRPr>
          </a:p>
          <a:p>
            <a:pPr marL="457200" indent="-457200" algn="r" rtl="1">
              <a:buFont typeface="Wingdings" pitchFamily="2" charset="2"/>
              <a:buChar char="v"/>
            </a:pPr>
            <a:r>
              <a:rPr lang="ar-SA" sz="2800" dirty="0">
                <a:cs typeface="B Nazanin" pitchFamily="2" charset="-78"/>
              </a:rPr>
              <a:t>تكيه گاه خارج از مركز اين محور در پائين سبب مي شود كه محور و كلاهك خرد كننده با دوران محور دوران كند و لذا عرض فضاي بين واگرا و كلاهك تغييرپذير است</a:t>
            </a:r>
            <a:r>
              <a:rPr lang="en-US" sz="2800" dirty="0">
                <a:cs typeface="B Nazanin" pitchFamily="2" charset="-78"/>
              </a:rPr>
              <a:t>.</a:t>
            </a:r>
          </a:p>
          <a:p>
            <a:pPr algn="r" rtl="1"/>
            <a:r>
              <a:rPr lang="ar-SA" sz="2800" dirty="0">
                <a:cs typeface="B Nazanin" pitchFamily="2" charset="-78"/>
              </a:rPr>
              <a:t> </a:t>
            </a:r>
            <a:endParaRPr lang="en-US" sz="2800" dirty="0">
              <a:cs typeface="B Nazanin" pitchFamily="2" charset="-78"/>
            </a:endParaRPr>
          </a:p>
          <a:p>
            <a:pPr algn="r" rtl="1"/>
            <a:endParaRPr lang="en-US" sz="2600" dirty="0">
              <a:cs typeface="B Nazanin" pitchFamily="2" charset="-78"/>
            </a:endParaRPr>
          </a:p>
        </p:txBody>
      </p:sp>
    </p:spTree>
    <p:extLst>
      <p:ext uri="{BB962C8B-B14F-4D97-AF65-F5344CB8AC3E}">
        <p14:creationId xmlns:p14="http://schemas.microsoft.com/office/powerpoint/2010/main" val="257206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0" y="1600200"/>
            <a:ext cx="4114800" cy="4525963"/>
          </a:xfrm>
        </p:spPr>
        <p:txBody>
          <a:bodyPr/>
          <a:lstStyle/>
          <a:p>
            <a:pPr algn="r" rtl="1">
              <a:buFont typeface="Wingdings" pitchFamily="2" charset="2"/>
              <a:buChar char="v"/>
            </a:pPr>
            <a:r>
              <a:rPr lang="ar-SA" sz="2600" dirty="0">
                <a:cs typeface="B Nazanin" pitchFamily="2" charset="-78"/>
              </a:rPr>
              <a:t>اندازه سنگ شکن هاي دوراني عبارت از عرض يا فاصله بين واگرا و كلاهك خرد كننده در </a:t>
            </a:r>
            <a:r>
              <a:rPr lang="ar-SA" sz="2600" dirty="0" smtClean="0">
                <a:cs typeface="B Nazanin" pitchFamily="2" charset="-78"/>
              </a:rPr>
              <a:t>دهانه </a:t>
            </a:r>
            <a:r>
              <a:rPr lang="ar-SA" sz="2600" dirty="0">
                <a:cs typeface="B Nazanin" pitchFamily="2" charset="-78"/>
              </a:rPr>
              <a:t>ورودي دستگاه است</a:t>
            </a:r>
            <a:r>
              <a:rPr lang="en-US" sz="2600" dirty="0" smtClean="0">
                <a:cs typeface="B Nazanin" pitchFamily="2" charset="-78"/>
              </a:rPr>
              <a:t>.</a:t>
            </a:r>
            <a:endParaRPr lang="fa-IR" sz="2600" dirty="0" smtClean="0">
              <a:cs typeface="B Nazanin" pitchFamily="2" charset="-78"/>
            </a:endParaRPr>
          </a:p>
          <a:p>
            <a:pPr algn="r" rtl="1"/>
            <a:endParaRPr lang="fa-IR" sz="2600" dirty="0">
              <a:cs typeface="B Nazanin" pitchFamily="2" charset="-78"/>
            </a:endParaRPr>
          </a:p>
          <a:p>
            <a:pPr algn="r" rtl="1">
              <a:buFont typeface="Wingdings" pitchFamily="2" charset="2"/>
              <a:buChar char="v"/>
            </a:pPr>
            <a:r>
              <a:rPr lang="fa-IR" sz="2600" dirty="0">
                <a:cs typeface="B Nazanin" pitchFamily="2" charset="-78"/>
              </a:rPr>
              <a:t>ظرفيت يك سنگ شكن دوراني را با </a:t>
            </a:r>
            <a:r>
              <a:rPr lang="ar-SA" sz="2600" dirty="0">
                <a:cs typeface="B Nazanin" pitchFamily="2" charset="-78"/>
              </a:rPr>
              <a:t>افزايش سرعت آن در محدوده معقولي مي توان اضافه نمود.</a:t>
            </a:r>
            <a:endParaRPr lang="en-US" sz="2600" dirty="0">
              <a:cs typeface="B Nazanin" pitchFamily="2" charset="-78"/>
            </a:endParaRPr>
          </a:p>
          <a:p>
            <a:pPr algn="r" rtl="1"/>
            <a:endParaRPr lang="en-US" sz="2600" dirty="0">
              <a:cs typeface="B Nazanin" pitchFamily="2" charset="-78"/>
            </a:endParaRPr>
          </a:p>
        </p:txBody>
      </p:sp>
      <p:pic>
        <p:nvPicPr>
          <p:cNvPr id="4" name="Picture 3" descr="http://www.qccement.com/images/article/Process/gyratorycrusher.jpg"/>
          <p:cNvPicPr/>
          <p:nvPr/>
        </p:nvPicPr>
        <p:blipFill>
          <a:blip r:embed="rId2" cstate="print"/>
          <a:srcRect/>
          <a:stretch>
            <a:fillRect/>
          </a:stretch>
        </p:blipFill>
        <p:spPr bwMode="auto">
          <a:xfrm>
            <a:off x="251520" y="1772816"/>
            <a:ext cx="3528392" cy="3528392"/>
          </a:xfrm>
          <a:prstGeom prst="rect">
            <a:avLst/>
          </a:prstGeom>
          <a:noFill/>
          <a:ln w="9525">
            <a:noFill/>
            <a:miter lim="800000"/>
            <a:headEnd/>
            <a:tailEnd/>
          </a:ln>
        </p:spPr>
      </p:pic>
    </p:spTree>
    <p:extLst>
      <p:ext uri="{BB962C8B-B14F-4D97-AF65-F5344CB8AC3E}">
        <p14:creationId xmlns:p14="http://schemas.microsoft.com/office/powerpoint/2010/main" val="1628812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sz="3200" dirty="0">
                <a:ln>
                  <a:solidFill>
                    <a:srgbClr val="00B0F0"/>
                  </a:solidFill>
                </a:ln>
                <a:solidFill>
                  <a:schemeClr val="bg1"/>
                </a:solidFill>
                <a:latin typeface="Times New Roman" pitchFamily="18" charset="0"/>
                <a:cs typeface="B Titr" pitchFamily="2" charset="-78"/>
              </a:rPr>
              <a:t>سنگ شكن</a:t>
            </a:r>
            <a:r>
              <a:rPr lang="ar-SA" b="1" dirty="0"/>
              <a:t> </a:t>
            </a:r>
            <a:r>
              <a:rPr lang="ar-SA" sz="3200" dirty="0">
                <a:ln>
                  <a:solidFill>
                    <a:srgbClr val="00B0F0"/>
                  </a:solidFill>
                </a:ln>
                <a:solidFill>
                  <a:schemeClr val="bg1"/>
                </a:solidFill>
                <a:latin typeface="Times New Roman" pitchFamily="18" charset="0"/>
                <a:cs typeface="B Titr" pitchFamily="2" charset="-78"/>
              </a:rPr>
              <a:t>مخروطي</a:t>
            </a:r>
            <a:endParaRPr lang="en-US" sz="3200" dirty="0">
              <a:ln>
                <a:solidFill>
                  <a:srgbClr val="00B0F0"/>
                </a:solidFill>
              </a:ln>
              <a:solidFill>
                <a:schemeClr val="bg1"/>
              </a:solidFill>
              <a:latin typeface="Times New Roman" pitchFamily="18" charset="0"/>
              <a:cs typeface="B Titr" pitchFamily="2" charset="-78"/>
            </a:endParaRPr>
          </a:p>
        </p:txBody>
      </p:sp>
      <p:sp>
        <p:nvSpPr>
          <p:cNvPr id="3" name="Content Placeholder 2"/>
          <p:cNvSpPr>
            <a:spLocks noGrp="1"/>
          </p:cNvSpPr>
          <p:nvPr>
            <p:ph idx="1"/>
          </p:nvPr>
        </p:nvSpPr>
        <p:spPr/>
        <p:txBody>
          <a:bodyPr/>
          <a:lstStyle/>
          <a:p>
            <a:pPr algn="r" rtl="1">
              <a:buFont typeface="Wingdings" pitchFamily="2" charset="2"/>
              <a:buChar char="v"/>
            </a:pPr>
            <a:r>
              <a:rPr lang="ar-SA" sz="2600" dirty="0">
                <a:cs typeface="B Nazanin" pitchFamily="2" charset="-78"/>
              </a:rPr>
              <a:t>سنگ شكن مخروطي يا تقليل دهنده ها به عنوان سنگ شكن ثانويه و يا سنگ شكن مرحله سوم به كار گرفته مي شوند</a:t>
            </a:r>
            <a:r>
              <a:rPr lang="en-US" sz="2600" dirty="0">
                <a:cs typeface="B Nazanin" pitchFamily="2" charset="-78"/>
              </a:rPr>
              <a:t> </a:t>
            </a:r>
            <a:r>
              <a:rPr lang="en-US" sz="2600" dirty="0" smtClean="0">
                <a:cs typeface="B Nazanin" pitchFamily="2" charset="-78"/>
              </a:rPr>
              <a:t>.</a:t>
            </a:r>
            <a:endParaRPr lang="fa-IR" sz="2600" dirty="0" smtClean="0">
              <a:cs typeface="B Nazanin" pitchFamily="2" charset="-78"/>
            </a:endParaRPr>
          </a:p>
          <a:p>
            <a:pPr algn="r" rtl="1"/>
            <a:endParaRPr lang="en-US" sz="2600" dirty="0" smtClean="0">
              <a:cs typeface="B Nazanin" pitchFamily="2" charset="-78"/>
            </a:endParaRPr>
          </a:p>
          <a:p>
            <a:pPr algn="r" rtl="1"/>
            <a:endParaRPr lang="fa-IR" sz="2600" dirty="0">
              <a:cs typeface="B Nazanin" pitchFamily="2" charset="-78"/>
            </a:endParaRPr>
          </a:p>
          <a:p>
            <a:pPr lvl="0" algn="r" rtl="1">
              <a:buFont typeface="Wingdings" pitchFamily="2" charset="2"/>
              <a:buChar char="v"/>
            </a:pPr>
            <a:r>
              <a:rPr lang="fa-IR" sz="2600" dirty="0">
                <a:cs typeface="B Nazanin" pitchFamily="2" charset="-78"/>
              </a:rPr>
              <a:t>از جمله انواع سنگ‌شکن‌های چرخشی است ولی از جهاتی با آن متفاوت </a:t>
            </a:r>
            <a:r>
              <a:rPr lang="fa-IR" sz="2600" dirty="0" smtClean="0">
                <a:cs typeface="B Nazanin" pitchFamily="2" charset="-78"/>
              </a:rPr>
              <a:t>است.</a:t>
            </a:r>
            <a:endParaRPr lang="en-US" sz="2600" dirty="0">
              <a:cs typeface="B Nazanin" pitchFamily="2" charset="-78"/>
            </a:endParaRPr>
          </a:p>
          <a:p>
            <a:pPr algn="r" rtl="1"/>
            <a:endParaRPr lang="en-US" sz="2600" dirty="0">
              <a:cs typeface="B Nazanin" pitchFamily="2" charset="-78"/>
            </a:endParaRPr>
          </a:p>
        </p:txBody>
      </p:sp>
    </p:spTree>
    <p:extLst>
      <p:ext uri="{BB962C8B-B14F-4D97-AF65-F5344CB8AC3E}">
        <p14:creationId xmlns:p14="http://schemas.microsoft.com/office/powerpoint/2010/main" val="1543598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81400" y="1600200"/>
            <a:ext cx="5105400" cy="4525963"/>
          </a:xfrm>
        </p:spPr>
        <p:txBody>
          <a:bodyPr/>
          <a:lstStyle/>
          <a:p>
            <a:pPr marL="0" indent="0" algn="r" rtl="1">
              <a:buNone/>
            </a:pPr>
            <a:r>
              <a:rPr lang="fa-IR" sz="3000" dirty="0" smtClean="0">
                <a:cs typeface="B Titr" pitchFamily="2" charset="-78"/>
              </a:rPr>
              <a:t>تفاوت</a:t>
            </a:r>
            <a:r>
              <a:rPr lang="ar-SA" sz="3000" dirty="0" smtClean="0">
                <a:cs typeface="B Titr" pitchFamily="2" charset="-78"/>
              </a:rPr>
              <a:t> </a:t>
            </a:r>
            <a:r>
              <a:rPr lang="ar-SA" sz="3000" dirty="0">
                <a:cs typeface="B Titr" pitchFamily="2" charset="-78"/>
              </a:rPr>
              <a:t>دستگاه سنگ شكن مخروطي با سنگ شكن </a:t>
            </a:r>
            <a:r>
              <a:rPr lang="ar-SA" sz="3000" dirty="0" smtClean="0">
                <a:cs typeface="B Titr" pitchFamily="2" charset="-78"/>
              </a:rPr>
              <a:t>دوراني</a:t>
            </a:r>
            <a:r>
              <a:rPr lang="fa-IR" sz="3000" dirty="0" smtClean="0">
                <a:cs typeface="B Titr" pitchFamily="2" charset="-78"/>
              </a:rPr>
              <a:t>:</a:t>
            </a:r>
          </a:p>
          <a:p>
            <a:pPr marL="0" indent="0" algn="r" rtl="1">
              <a:buNone/>
            </a:pPr>
            <a:endParaRPr lang="en-US" sz="2600" dirty="0">
              <a:cs typeface="B Nazanin" pitchFamily="2" charset="-78"/>
            </a:endParaRPr>
          </a:p>
          <a:p>
            <a:pPr algn="r" rtl="1">
              <a:buFont typeface="Wingdings" pitchFamily="2" charset="2"/>
              <a:buChar char="q"/>
            </a:pPr>
            <a:r>
              <a:rPr lang="ar-SA" sz="2600" dirty="0">
                <a:cs typeface="B Nazanin" pitchFamily="2" charset="-78"/>
              </a:rPr>
              <a:t>داراي يك مخروط كوتاه تر است</a:t>
            </a:r>
            <a:r>
              <a:rPr lang="en-US" sz="2600" dirty="0" smtClean="0">
                <a:cs typeface="B Nazanin" pitchFamily="2" charset="-78"/>
              </a:rPr>
              <a:t>.</a:t>
            </a:r>
          </a:p>
          <a:p>
            <a:pPr algn="r" rtl="1">
              <a:buFont typeface="Wingdings" pitchFamily="2" charset="2"/>
              <a:buChar char="q"/>
            </a:pPr>
            <a:r>
              <a:rPr lang="ar-SA" sz="2600" dirty="0" smtClean="0">
                <a:cs typeface="B Nazanin" pitchFamily="2" charset="-78"/>
              </a:rPr>
              <a:t>داراي </a:t>
            </a:r>
            <a:r>
              <a:rPr lang="ar-SA" sz="2600" dirty="0">
                <a:cs typeface="B Nazanin" pitchFamily="2" charset="-78"/>
              </a:rPr>
              <a:t>دهانه باز ورودي كوچكتري است</a:t>
            </a:r>
            <a:r>
              <a:rPr lang="en-US" sz="2600" dirty="0" smtClean="0">
                <a:cs typeface="B Nazanin" pitchFamily="2" charset="-78"/>
              </a:rPr>
              <a:t>.</a:t>
            </a:r>
          </a:p>
          <a:p>
            <a:pPr algn="r" rtl="1">
              <a:buFont typeface="Wingdings" pitchFamily="2" charset="2"/>
              <a:buChar char="q"/>
            </a:pPr>
            <a:r>
              <a:rPr lang="ar-SA" sz="2600" dirty="0" smtClean="0">
                <a:cs typeface="B Nazanin" pitchFamily="2" charset="-78"/>
              </a:rPr>
              <a:t>با </a:t>
            </a:r>
            <a:r>
              <a:rPr lang="ar-SA" sz="2600" dirty="0">
                <a:cs typeface="B Nazanin" pitchFamily="2" charset="-78"/>
              </a:rPr>
              <a:t>سرعت بالاتري دوران مي كند</a:t>
            </a:r>
            <a:r>
              <a:rPr lang="en-US" sz="2600" dirty="0">
                <a:cs typeface="B Nazanin" pitchFamily="2" charset="-78"/>
              </a:rPr>
              <a:t>. </a:t>
            </a:r>
            <a:r>
              <a:rPr lang="ar-SA" sz="2600" dirty="0">
                <a:cs typeface="B Nazanin" pitchFamily="2" charset="-78"/>
              </a:rPr>
              <a:t>بين</a:t>
            </a:r>
            <a:r>
              <a:rPr lang="en-US" sz="2600" dirty="0">
                <a:cs typeface="B Nazanin" pitchFamily="2" charset="-78"/>
              </a:rPr>
              <a:t> 480 </a:t>
            </a:r>
            <a:r>
              <a:rPr lang="ar-SA" sz="2600" dirty="0">
                <a:cs typeface="B Nazanin" pitchFamily="2" charset="-78"/>
              </a:rPr>
              <a:t>تا</a:t>
            </a:r>
            <a:r>
              <a:rPr lang="en-US" sz="2600" dirty="0">
                <a:cs typeface="B Nazanin" pitchFamily="2" charset="-78"/>
              </a:rPr>
              <a:t> 580 </a:t>
            </a:r>
            <a:r>
              <a:rPr lang="ar-SA" sz="2600" dirty="0">
                <a:cs typeface="B Nazanin" pitchFamily="2" charset="-78"/>
              </a:rPr>
              <a:t>دور در دقيقه</a:t>
            </a:r>
            <a:r>
              <a:rPr lang="en-US" sz="2600" dirty="0" smtClean="0">
                <a:cs typeface="B Nazanin" pitchFamily="2" charset="-78"/>
              </a:rPr>
              <a:t>.</a:t>
            </a:r>
          </a:p>
          <a:p>
            <a:pPr algn="r" rtl="1">
              <a:buFont typeface="Wingdings" pitchFamily="2" charset="2"/>
              <a:buChar char="q"/>
            </a:pPr>
            <a:r>
              <a:rPr lang="ar-SA" sz="2600" dirty="0" smtClean="0">
                <a:cs typeface="B Nazanin" pitchFamily="2" charset="-78"/>
              </a:rPr>
              <a:t>دانه </a:t>
            </a:r>
            <a:r>
              <a:rPr lang="ar-SA" sz="2600" dirty="0">
                <a:cs typeface="B Nazanin" pitchFamily="2" charset="-78"/>
              </a:rPr>
              <a:t>هاي خرد شده با اندازه يكنواخت تري توليد مي شود و اندازه حداكثر دانه برابر با عرض يا فاصله استقرار در طرف بسته آن است</a:t>
            </a:r>
            <a:r>
              <a:rPr lang="en-US" sz="2600" dirty="0">
                <a:cs typeface="B Nazanin" pitchFamily="2" charset="-78"/>
              </a:rPr>
              <a:t>.</a:t>
            </a:r>
          </a:p>
          <a:p>
            <a:pPr algn="r" rtl="1"/>
            <a:r>
              <a:rPr lang="ar-SA" sz="2600" dirty="0">
                <a:cs typeface="B Nazanin" pitchFamily="2" charset="-78"/>
              </a:rPr>
              <a:t> </a:t>
            </a:r>
            <a:endParaRPr lang="en-US" sz="2600" dirty="0">
              <a:cs typeface="B Nazanin" pitchFamily="2" charset="-78"/>
            </a:endParaRPr>
          </a:p>
        </p:txBody>
      </p:sp>
      <p:pic>
        <p:nvPicPr>
          <p:cNvPr id="4" name="Picture 3" descr="http://www.qccement.com/images/article/Process/conecrusher.gif"/>
          <p:cNvPicPr/>
          <p:nvPr/>
        </p:nvPicPr>
        <p:blipFill>
          <a:blip r:embed="rId2" cstate="print"/>
          <a:srcRect/>
          <a:stretch>
            <a:fillRect/>
          </a:stretch>
        </p:blipFill>
        <p:spPr bwMode="auto">
          <a:xfrm>
            <a:off x="107504" y="1628799"/>
            <a:ext cx="3581400" cy="3552825"/>
          </a:xfrm>
          <a:prstGeom prst="rect">
            <a:avLst/>
          </a:prstGeom>
          <a:noFill/>
          <a:ln w="9525">
            <a:noFill/>
            <a:miter lim="800000"/>
            <a:headEnd/>
            <a:tailEnd/>
          </a:ln>
        </p:spPr>
      </p:pic>
    </p:spTree>
    <p:extLst>
      <p:ext uri="{BB962C8B-B14F-4D97-AF65-F5344CB8AC3E}">
        <p14:creationId xmlns:p14="http://schemas.microsoft.com/office/powerpoint/2010/main" val="4117886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http://www.qccement.com/images/article/Process/conecrusher2.gif"/>
          <p:cNvPicPr>
            <a:picLocks noGrp="1"/>
          </p:cNvPicPr>
          <p:nvPr>
            <p:ph idx="1"/>
          </p:nvPr>
        </p:nvPicPr>
        <p:blipFill>
          <a:blip r:embed="rId2" cstate="print"/>
          <a:srcRect/>
          <a:stretch>
            <a:fillRect/>
          </a:stretch>
        </p:blipFill>
        <p:spPr bwMode="auto">
          <a:xfrm>
            <a:off x="107504" y="1484784"/>
            <a:ext cx="4000500" cy="3629025"/>
          </a:xfrm>
          <a:prstGeom prst="rect">
            <a:avLst/>
          </a:prstGeom>
          <a:noFill/>
          <a:ln w="9525">
            <a:noFill/>
            <a:miter lim="800000"/>
            <a:headEnd/>
            <a:tailEnd/>
          </a:ln>
        </p:spPr>
      </p:pic>
      <p:sp>
        <p:nvSpPr>
          <p:cNvPr id="5" name="Rectangle 4"/>
          <p:cNvSpPr/>
          <p:nvPr/>
        </p:nvSpPr>
        <p:spPr>
          <a:xfrm>
            <a:off x="4355976" y="2348880"/>
            <a:ext cx="4572000" cy="1292662"/>
          </a:xfrm>
          <a:prstGeom prst="rect">
            <a:avLst/>
          </a:prstGeom>
        </p:spPr>
        <p:txBody>
          <a:bodyPr>
            <a:spAutoFit/>
          </a:bodyPr>
          <a:lstStyle/>
          <a:p>
            <a:pPr algn="r" rtl="1"/>
            <a:r>
              <a:rPr lang="ar-SA" sz="2600" dirty="0">
                <a:cs typeface="B Nazanin" pitchFamily="2" charset="-78"/>
              </a:rPr>
              <a:t>بزرگي مقدار خروج از مركز و فاصله استقرار دهانه تخليه در ورود ممكن است قابل تغيير باشد.</a:t>
            </a:r>
            <a:endParaRPr lang="en-US" sz="2600" dirty="0">
              <a:cs typeface="B Nazanin" pitchFamily="2" charset="-78"/>
            </a:endParaRPr>
          </a:p>
        </p:txBody>
      </p:sp>
    </p:spTree>
    <p:extLst>
      <p:ext uri="{BB962C8B-B14F-4D97-AF65-F5344CB8AC3E}">
        <p14:creationId xmlns:p14="http://schemas.microsoft.com/office/powerpoint/2010/main" val="1696295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marL="0" indent="0" algn="r" rtl="1">
              <a:buNone/>
            </a:pPr>
            <a:r>
              <a:rPr lang="ar-SA" sz="3000" b="1" dirty="0" smtClean="0">
                <a:cs typeface="B Titr" pitchFamily="2" charset="-78"/>
              </a:rPr>
              <a:t>مشخصات</a:t>
            </a:r>
            <a:r>
              <a:rPr lang="en-US" sz="3000" b="1" dirty="0" smtClean="0">
                <a:cs typeface="B Titr" pitchFamily="2" charset="-78"/>
              </a:rPr>
              <a:t> </a:t>
            </a:r>
            <a:r>
              <a:rPr lang="fa-IR" sz="3000" b="1" dirty="0" smtClean="0">
                <a:cs typeface="B Titr" pitchFamily="2" charset="-78"/>
              </a:rPr>
              <a:t>سنگ شکن مخروطی</a:t>
            </a:r>
            <a:r>
              <a:rPr lang="ar-SA" sz="3000" b="1" dirty="0" smtClean="0">
                <a:cs typeface="B Titr" pitchFamily="2" charset="-78"/>
              </a:rPr>
              <a:t>:</a:t>
            </a:r>
            <a:endParaRPr lang="en-US" sz="3000" dirty="0">
              <a:cs typeface="B Titr" pitchFamily="2" charset="-78"/>
            </a:endParaRPr>
          </a:p>
          <a:p>
            <a:pPr marL="0" indent="0" algn="r" rtl="1">
              <a:buNone/>
            </a:pPr>
            <a:endParaRPr lang="en-US" dirty="0"/>
          </a:p>
        </p:txBody>
      </p:sp>
      <p:pic>
        <p:nvPicPr>
          <p:cNvPr id="4" name="Picture 3"/>
          <p:cNvPicPr/>
          <p:nvPr/>
        </p:nvPicPr>
        <p:blipFill>
          <a:blip r:embed="rId2"/>
          <a:stretch>
            <a:fillRect/>
          </a:stretch>
        </p:blipFill>
        <p:spPr>
          <a:xfrm>
            <a:off x="1475656" y="2636912"/>
            <a:ext cx="5501005" cy="3240360"/>
          </a:xfrm>
          <a:prstGeom prst="rect">
            <a:avLst/>
          </a:prstGeom>
        </p:spPr>
      </p:pic>
    </p:spTree>
    <p:extLst>
      <p:ext uri="{BB962C8B-B14F-4D97-AF65-F5344CB8AC3E}">
        <p14:creationId xmlns:p14="http://schemas.microsoft.com/office/powerpoint/2010/main" val="372289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400" b="1" dirty="0">
                <a:solidFill>
                  <a:schemeClr val="tx1"/>
                </a:solidFill>
                <a:cs typeface="B Titr" pitchFamily="2" charset="-78"/>
              </a:rPr>
              <a:t>سنگ شکن مخروطی هیدروکن</a:t>
            </a:r>
            <a:r>
              <a:rPr lang="en-US" dirty="0">
                <a:solidFill>
                  <a:schemeClr val="tx1"/>
                </a:solidFill>
                <a:cs typeface="B Titr" pitchFamily="2" charset="-78"/>
              </a:rPr>
              <a:t/>
            </a:r>
            <a:br>
              <a:rPr lang="en-US" dirty="0">
                <a:solidFill>
                  <a:schemeClr val="tx1"/>
                </a:solidFill>
                <a:cs typeface="B Titr" pitchFamily="2" charset="-78"/>
              </a:rPr>
            </a:br>
            <a:endParaRPr lang="en-US" dirty="0">
              <a:solidFill>
                <a:schemeClr val="tx1"/>
              </a:solidFill>
            </a:endParaRPr>
          </a:p>
        </p:txBody>
      </p:sp>
      <p:sp>
        <p:nvSpPr>
          <p:cNvPr id="3" name="Content Placeholder 2"/>
          <p:cNvSpPr>
            <a:spLocks noGrp="1"/>
          </p:cNvSpPr>
          <p:nvPr>
            <p:ph idx="1"/>
          </p:nvPr>
        </p:nvSpPr>
        <p:spPr>
          <a:xfrm>
            <a:off x="4644008" y="1600200"/>
            <a:ext cx="4320480" cy="4525963"/>
          </a:xfrm>
        </p:spPr>
        <p:txBody>
          <a:bodyPr/>
          <a:lstStyle/>
          <a:p>
            <a:pPr marL="0" indent="0" algn="r" rtl="1">
              <a:buNone/>
            </a:pPr>
            <a:endParaRPr lang="fa-IR" sz="2600" dirty="0" smtClean="0"/>
          </a:p>
          <a:p>
            <a:pPr marL="0" indent="0" algn="r" rtl="1">
              <a:buNone/>
            </a:pPr>
            <a:r>
              <a:rPr lang="ar-SA" sz="2600" dirty="0">
                <a:cs typeface="B Nazanin" pitchFamily="2" charset="-78"/>
              </a:rPr>
              <a:t>سنگ شکن هیدروکن یکی از انواع سنگ شکن های مخروطی است که به عنوان سنگ شکن اولیه یا ثانویه در معادن مورد استفاده قرار می گیرد</a:t>
            </a:r>
            <a:r>
              <a:rPr lang="ar-SA" sz="2600" b="1" dirty="0">
                <a:cs typeface="B Nazanin" pitchFamily="2" charset="-78"/>
              </a:rPr>
              <a:t> </a:t>
            </a:r>
            <a:r>
              <a:rPr lang="ar-SA" sz="2600" b="1" dirty="0" smtClean="0">
                <a:cs typeface="B Nazanin" pitchFamily="2" charset="-78"/>
              </a:rPr>
              <a:t>.</a:t>
            </a:r>
            <a:endParaRPr lang="fa-IR" sz="2600" b="1" dirty="0" smtClean="0">
              <a:cs typeface="B Nazanin" pitchFamily="2" charset="-78"/>
            </a:endParaRPr>
          </a:p>
          <a:p>
            <a:pPr marL="0" indent="0" algn="r" rtl="1">
              <a:buNone/>
            </a:pPr>
            <a:endParaRPr lang="fa-IR" sz="2600" b="1" dirty="0"/>
          </a:p>
          <a:p>
            <a:pPr marL="0" indent="0" algn="r" rtl="1">
              <a:buNone/>
            </a:pPr>
            <a:endParaRPr lang="en-US" sz="2600" dirty="0"/>
          </a:p>
          <a:p>
            <a:pPr marL="0" indent="0" algn="r" rtl="1">
              <a:buNone/>
            </a:pPr>
            <a:endParaRPr lang="en-US" sz="2600" dirty="0"/>
          </a:p>
        </p:txBody>
      </p:sp>
      <p:pic>
        <p:nvPicPr>
          <p:cNvPr id="4" name="Picture 3" descr="http://www.barahoot.ir/images/slicecone.jpg"/>
          <p:cNvPicPr/>
          <p:nvPr/>
        </p:nvPicPr>
        <p:blipFill>
          <a:blip r:embed="rId2" cstate="print"/>
          <a:srcRect/>
          <a:stretch>
            <a:fillRect/>
          </a:stretch>
        </p:blipFill>
        <p:spPr bwMode="auto">
          <a:xfrm>
            <a:off x="107504" y="1700808"/>
            <a:ext cx="4536504" cy="4392488"/>
          </a:xfrm>
          <a:prstGeom prst="rect">
            <a:avLst/>
          </a:prstGeom>
          <a:noFill/>
          <a:ln w="9525">
            <a:noFill/>
            <a:miter lim="800000"/>
            <a:headEnd/>
            <a:tailEnd/>
          </a:ln>
        </p:spPr>
      </p:pic>
    </p:spTree>
    <p:extLst>
      <p:ext uri="{BB962C8B-B14F-4D97-AF65-F5344CB8AC3E}">
        <p14:creationId xmlns:p14="http://schemas.microsoft.com/office/powerpoint/2010/main" val="465652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73"/>
          <p:cNvSpPr>
            <a:spLocks noChangeArrowheads="1"/>
          </p:cNvSpPr>
          <p:nvPr/>
        </p:nvSpPr>
        <p:spPr bwMode="auto">
          <a:xfrm>
            <a:off x="683568" y="476672"/>
            <a:ext cx="7416824" cy="382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1"/>
            <a:r>
              <a:rPr lang="fa-IR" sz="3500" dirty="0" smtClean="0">
                <a:ln w="28575">
                  <a:solidFill>
                    <a:srgbClr val="7030A0"/>
                  </a:solidFill>
                </a:ln>
                <a:solidFill>
                  <a:schemeClr val="bg1"/>
                </a:solidFill>
                <a:latin typeface="+mj-lt"/>
                <a:ea typeface="+mj-ea"/>
                <a:cs typeface="B Titr" pitchFamily="2" charset="-78"/>
              </a:rPr>
              <a:t>سنگ شکن ها و سایر ماشین آلات و تجهیزات تولید شن و ماسه</a:t>
            </a:r>
            <a:endParaRPr lang="es-ES" sz="3500" b="1" dirty="0">
              <a:solidFill>
                <a:schemeClr val="bg1"/>
              </a:solidFill>
              <a:effectLst>
                <a:glow rad="317500">
                  <a:schemeClr val="tx1">
                    <a:alpha val="88000"/>
                  </a:schemeClr>
                </a:glow>
              </a:effectLst>
              <a:cs typeface="B Titr" pitchFamily="2" charset="-78"/>
            </a:endParaRPr>
          </a:p>
        </p:txBody>
      </p:sp>
      <p:sp>
        <p:nvSpPr>
          <p:cNvPr id="4" name="Rectangle 173"/>
          <p:cNvSpPr>
            <a:spLocks noChangeArrowheads="1"/>
          </p:cNvSpPr>
          <p:nvPr/>
        </p:nvSpPr>
        <p:spPr bwMode="auto">
          <a:xfrm>
            <a:off x="3851920" y="764704"/>
            <a:ext cx="52197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a:lnSpc>
                <a:spcPct val="90000"/>
              </a:lnSpc>
              <a:spcBef>
                <a:spcPct val="20000"/>
              </a:spcBef>
              <a:defRPr/>
            </a:pPr>
            <a:endParaRPr lang="es-ES" sz="2800" b="1" dirty="0">
              <a:solidFill>
                <a:schemeClr val="bg1"/>
              </a:solidFill>
              <a:effectLst>
                <a:glow rad="317500">
                  <a:schemeClr val="tx1">
                    <a:alpha val="88000"/>
                  </a:schemeClr>
                </a:glow>
              </a:effectLst>
            </a:endParaRPr>
          </a:p>
        </p:txBody>
      </p:sp>
      <p:sp>
        <p:nvSpPr>
          <p:cNvPr id="4102" name="Rectangle 173"/>
          <p:cNvSpPr>
            <a:spLocks noChangeArrowheads="1"/>
          </p:cNvSpPr>
          <p:nvPr/>
        </p:nvSpPr>
        <p:spPr bwMode="auto">
          <a:xfrm>
            <a:off x="3995738" y="2276475"/>
            <a:ext cx="52197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endParaRPr lang="en-US" sz="3200" b="1" dirty="0">
              <a:solidFill>
                <a:srgbClr val="1C1C1C"/>
              </a:solidFill>
            </a:endParaRPr>
          </a:p>
        </p:txBody>
      </p:sp>
      <p:pic>
        <p:nvPicPr>
          <p:cNvPr id="12" name="Content Placeholder 3" descr="http://www.qccement.com/images/article/Process/conecrusher2.gif"/>
          <p:cNvPicPr>
            <a:picLocks/>
          </p:cNvPicPr>
          <p:nvPr/>
        </p:nvPicPr>
        <p:blipFill>
          <a:blip r:embed="rId2" cstate="print"/>
          <a:srcRect/>
          <a:stretch>
            <a:fillRect/>
          </a:stretch>
        </p:blipFill>
        <p:spPr bwMode="auto">
          <a:xfrm>
            <a:off x="2485832" y="2708920"/>
            <a:ext cx="4000500" cy="3629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marL="0" indent="0" algn="r" rtl="1">
              <a:buNone/>
            </a:pPr>
            <a:r>
              <a:rPr lang="ar-SA" sz="2800" b="1" dirty="0">
                <a:cs typeface="B Titr" pitchFamily="2" charset="-78"/>
              </a:rPr>
              <a:t>وی</a:t>
            </a:r>
            <a:r>
              <a:rPr lang="fa-IR" sz="2800" b="1" dirty="0">
                <a:cs typeface="B Titr" pitchFamily="2" charset="-78"/>
              </a:rPr>
              <a:t>ژگی ها</a:t>
            </a:r>
            <a:r>
              <a:rPr lang="en-US" sz="2800" b="1" dirty="0">
                <a:cs typeface="B Titr" pitchFamily="2" charset="-78"/>
              </a:rPr>
              <a:t> </a:t>
            </a:r>
            <a:r>
              <a:rPr lang="fa-IR" sz="2800" b="1" dirty="0">
                <a:cs typeface="B Titr" pitchFamily="2" charset="-78"/>
              </a:rPr>
              <a:t>سنگ شکن مخروطی هیدروکن</a:t>
            </a:r>
            <a:endParaRPr lang="en-US" sz="2800" dirty="0">
              <a:cs typeface="B Titr" pitchFamily="2" charset="-78"/>
            </a:endParaRPr>
          </a:p>
          <a:p>
            <a:pPr marL="0" indent="0" algn="r" rtl="1">
              <a:buNone/>
            </a:pPr>
            <a:endParaRPr lang="en-US" sz="2600" dirty="0">
              <a:cs typeface="B Nazanin" pitchFamily="2" charset="-78"/>
            </a:endParaRPr>
          </a:p>
          <a:p>
            <a:pPr lvl="0" algn="r" rtl="1">
              <a:buFont typeface="Wingdings" pitchFamily="2" charset="2"/>
              <a:buChar char="q"/>
            </a:pPr>
            <a:r>
              <a:rPr lang="fa-IR" sz="2600" dirty="0">
                <a:cs typeface="B Nazanin" pitchFamily="2" charset="-78"/>
              </a:rPr>
              <a:t>استفاده به عنوان سنگ شکن اولیه و ثانویه در معادن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قابلیت </a:t>
            </a:r>
            <a:r>
              <a:rPr lang="fa-IR" sz="2600" dirty="0">
                <a:cs typeface="B Nazanin" pitchFamily="2" charset="-78"/>
              </a:rPr>
              <a:t>بسیار بالا در خرد ایش سنگ های سخت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مناسب </a:t>
            </a:r>
            <a:r>
              <a:rPr lang="fa-IR" sz="2600" dirty="0">
                <a:cs typeface="B Nazanin" pitchFamily="2" charset="-78"/>
              </a:rPr>
              <a:t>برای تولید زیاد شن و ماسه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ظرفیت </a:t>
            </a:r>
            <a:r>
              <a:rPr lang="fa-IR" sz="2600" dirty="0">
                <a:cs typeface="B Nazanin" pitchFamily="2" charset="-78"/>
              </a:rPr>
              <a:t>بالا به واسطه داشتن دهانه بزرگ ورودی بار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ساختمان </a:t>
            </a:r>
            <a:r>
              <a:rPr lang="fa-IR" sz="2600" dirty="0">
                <a:cs typeface="B Nazanin" pitchFamily="2" charset="-78"/>
              </a:rPr>
              <a:t>بسیار مستحکم و مقاومت بالا در هنگام عمل خردایش </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تنظم </a:t>
            </a:r>
            <a:r>
              <a:rPr lang="ar-SA" sz="2600" dirty="0">
                <a:cs typeface="B Nazanin" pitchFamily="2" charset="-78"/>
              </a:rPr>
              <a:t>آسان </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 </a:t>
            </a:r>
            <a:r>
              <a:rPr lang="ar-SA" sz="2600" dirty="0">
                <a:cs typeface="B Nazanin" pitchFamily="2" charset="-78"/>
              </a:rPr>
              <a:t>هزینه  نگهداری وتعمیرات پایین </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برای </a:t>
            </a:r>
            <a:r>
              <a:rPr lang="ar-SA" sz="2600" dirty="0">
                <a:cs typeface="B Nazanin" pitchFamily="2" charset="-78"/>
              </a:rPr>
              <a:t>گرفتن لرزش بر روی شاسی لرزه گیر نصب می شود.</a:t>
            </a:r>
            <a:endParaRPr lang="en-US" sz="2600" dirty="0">
              <a:cs typeface="B Nazanin" pitchFamily="2" charset="-78"/>
            </a:endParaRPr>
          </a:p>
          <a:p>
            <a:pPr algn="r"/>
            <a:endParaRPr lang="en-US" sz="2600" dirty="0"/>
          </a:p>
        </p:txBody>
      </p:sp>
    </p:spTree>
    <p:extLst>
      <p:ext uri="{BB962C8B-B14F-4D97-AF65-F5344CB8AC3E}">
        <p14:creationId xmlns:p14="http://schemas.microsoft.com/office/powerpoint/2010/main" val="3135196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idx="1"/>
          </p:nvPr>
        </p:nvSpPr>
        <p:spPr>
          <a:xfrm>
            <a:off x="4572000" y="1600200"/>
            <a:ext cx="4114800" cy="4525963"/>
          </a:xfrm>
        </p:spPr>
        <p:txBody>
          <a:bodyPr/>
          <a:lstStyle/>
          <a:p>
            <a:pPr algn="r" rtl="1">
              <a:buFont typeface="Wingdings" pitchFamily="2" charset="2"/>
              <a:buChar char="v"/>
            </a:pPr>
            <a:r>
              <a:rPr lang="ar-SA" sz="2600" dirty="0">
                <a:cs typeface="B Nazanin" pitchFamily="2" charset="-78"/>
              </a:rPr>
              <a:t>عمل خردایش در این سنگ شکن با بسته شدن فاصله بین منتل ( که بروی شفت قرار دارد ) و  کانـــــکیو ( که داخل بدنه اصلی یعنی تاپشل نصب شده ) صورت می گیرد</a:t>
            </a:r>
            <a:r>
              <a:rPr lang="ar-SA" sz="2600" b="1" dirty="0">
                <a:cs typeface="B Nazanin" pitchFamily="2" charset="-78"/>
              </a:rPr>
              <a:t> . </a:t>
            </a:r>
            <a:endParaRPr lang="en-US" sz="2600" dirty="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ar-SA" sz="2600" dirty="0" smtClean="0">
                <a:cs typeface="B Nazanin" pitchFamily="2" charset="-78"/>
              </a:rPr>
              <a:t>در </a:t>
            </a:r>
            <a:r>
              <a:rPr lang="ar-SA" sz="2600" dirty="0">
                <a:cs typeface="B Nazanin" pitchFamily="2" charset="-78"/>
              </a:rPr>
              <a:t>این دستگاه ها برای افزایش طول عمر دستگاه از سیستم روغن کاری اتوماتیک با جریان دائمی روغن استفاده می شود.</a:t>
            </a:r>
            <a:endParaRPr lang="en-US" sz="2600" dirty="0">
              <a:cs typeface="B Nazanin" pitchFamily="2" charset="-78"/>
            </a:endParaRPr>
          </a:p>
          <a:p>
            <a:pPr algn="r"/>
            <a:endParaRPr lang="en-US" sz="2600" dirty="0">
              <a:cs typeface="B Nazanin" pitchFamily="2" charset="-78"/>
            </a:endParaRPr>
          </a:p>
        </p:txBody>
      </p:sp>
      <p:pic>
        <p:nvPicPr>
          <p:cNvPr id="5" name="Picture 4"/>
          <p:cNvPicPr/>
          <p:nvPr/>
        </p:nvPicPr>
        <p:blipFill>
          <a:blip r:embed="rId2"/>
          <a:stretch>
            <a:fillRect/>
          </a:stretch>
        </p:blipFill>
        <p:spPr>
          <a:xfrm>
            <a:off x="18329" y="2132856"/>
            <a:ext cx="4553672" cy="3642505"/>
          </a:xfrm>
          <a:prstGeom prst="rect">
            <a:avLst/>
          </a:prstGeom>
        </p:spPr>
      </p:pic>
    </p:spTree>
    <p:extLst>
      <p:ext uri="{BB962C8B-B14F-4D97-AF65-F5344CB8AC3E}">
        <p14:creationId xmlns:p14="http://schemas.microsoft.com/office/powerpoint/2010/main" val="3442707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05736"/>
            <a:ext cx="8568952" cy="1143000"/>
          </a:xfrm>
        </p:spPr>
        <p:txBody>
          <a:bodyPr/>
          <a:lstStyle/>
          <a:p>
            <a:pPr algn="r" rtl="1"/>
            <a:r>
              <a:rPr lang="ar-SA" sz="2600" b="1" dirty="0" smtClean="0">
                <a:solidFill>
                  <a:schemeClr val="tx1"/>
                </a:solidFill>
                <a:cs typeface="B Titr" pitchFamily="2" charset="-78"/>
              </a:rPr>
              <a:t>مشخصات</a:t>
            </a:r>
            <a:r>
              <a:rPr lang="en-US" sz="2600" b="1" dirty="0" smtClean="0">
                <a:solidFill>
                  <a:schemeClr val="tx1"/>
                </a:solidFill>
                <a:cs typeface="B Titr" pitchFamily="2" charset="-78"/>
              </a:rPr>
              <a:t> </a:t>
            </a:r>
            <a:r>
              <a:rPr lang="fa-IR" sz="2600" b="1" dirty="0">
                <a:solidFill>
                  <a:schemeClr val="tx1"/>
                </a:solidFill>
                <a:cs typeface="B Titr" pitchFamily="2" charset="-78"/>
              </a:rPr>
              <a:t>سنگ شکن مخروطی هیدروکن</a:t>
            </a:r>
            <a:r>
              <a:rPr lang="en-US" sz="3000" b="1" dirty="0">
                <a:solidFill>
                  <a:schemeClr val="tx1"/>
                </a:solidFill>
                <a:cs typeface="B Titr" pitchFamily="2" charset="-78"/>
              </a:rPr>
              <a:t/>
            </a:r>
            <a:br>
              <a:rPr lang="en-US" sz="3000" b="1" dirty="0">
                <a:solidFill>
                  <a:schemeClr val="tx1"/>
                </a:solidFill>
                <a:cs typeface="B Titr" pitchFamily="2" charset="-78"/>
              </a:rPr>
            </a:br>
            <a:endParaRPr lang="en-US" sz="3000" b="1" dirty="0">
              <a:solidFill>
                <a:schemeClr val="tx1"/>
              </a:solidFill>
              <a:cs typeface="B Titr" pitchFamily="2" charset="-78"/>
            </a:endParaRPr>
          </a:p>
        </p:txBody>
      </p:sp>
      <p:sp>
        <p:nvSpPr>
          <p:cNvPr id="3" name="Content Placeholder 2"/>
          <p:cNvSpPr>
            <a:spLocks noGrp="1"/>
          </p:cNvSpPr>
          <p:nvPr>
            <p:ph idx="1"/>
          </p:nvPr>
        </p:nvSpPr>
        <p:spPr/>
        <p:txBody>
          <a:bodyPr/>
          <a:lstStyle/>
          <a:p>
            <a:pPr marL="0" indent="0" algn="r" rtl="1">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58333" y="1340768"/>
            <a:ext cx="5385667" cy="1476163"/>
          </a:xfrm>
          <a:prstGeom prst="rect">
            <a:avLst/>
          </a:prstGeom>
          <a:noFill/>
          <a:ln>
            <a:noFill/>
          </a:ln>
        </p:spPr>
      </p:pic>
      <p:pic>
        <p:nvPicPr>
          <p:cNvPr id="5" name="Picture 4"/>
          <p:cNvPicPr/>
          <p:nvPr/>
        </p:nvPicPr>
        <p:blipFill>
          <a:blip r:embed="rId3"/>
          <a:stretch>
            <a:fillRect/>
          </a:stretch>
        </p:blipFill>
        <p:spPr>
          <a:xfrm>
            <a:off x="0" y="1844825"/>
            <a:ext cx="3563888" cy="324036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741041" y="2865175"/>
            <a:ext cx="5357585" cy="2567807"/>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259632" y="5600833"/>
            <a:ext cx="5934075" cy="1249288"/>
          </a:xfrm>
          <a:prstGeom prst="rect">
            <a:avLst/>
          </a:prstGeom>
          <a:noFill/>
          <a:ln>
            <a:noFill/>
          </a:ln>
        </p:spPr>
      </p:pic>
    </p:spTree>
    <p:extLst>
      <p:ext uri="{BB962C8B-B14F-4D97-AF65-F5344CB8AC3E}">
        <p14:creationId xmlns:p14="http://schemas.microsoft.com/office/powerpoint/2010/main" val="377433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3400" b="1" dirty="0" smtClean="0">
                <a:solidFill>
                  <a:schemeClr val="tx1"/>
                </a:solidFill>
                <a:cs typeface="B Titr" pitchFamily="2" charset="-78"/>
              </a:rPr>
              <a:t>سنگ شکن ژیراتوری (سوپریور)</a:t>
            </a:r>
            <a:r>
              <a:rPr lang="en-US" sz="3400" dirty="0" smtClean="0">
                <a:solidFill>
                  <a:schemeClr val="tx1"/>
                </a:solidFill>
                <a:cs typeface="B Titr" pitchFamily="2" charset="-78"/>
              </a:rPr>
              <a:t/>
            </a:r>
            <a:br>
              <a:rPr lang="en-US" sz="3400" dirty="0" smtClean="0">
                <a:solidFill>
                  <a:schemeClr val="tx1"/>
                </a:solidFill>
                <a:cs typeface="B Titr" pitchFamily="2" charset="-78"/>
              </a:rPr>
            </a:br>
            <a:endParaRPr lang="en-US" sz="3400" dirty="0">
              <a:solidFill>
                <a:schemeClr val="tx1"/>
              </a:solidFill>
              <a:cs typeface="B Titr" pitchFamily="2" charset="-78"/>
            </a:endParaRPr>
          </a:p>
        </p:txBody>
      </p:sp>
      <p:sp>
        <p:nvSpPr>
          <p:cNvPr id="3" name="Content Placeholder 2"/>
          <p:cNvSpPr>
            <a:spLocks noGrp="1"/>
          </p:cNvSpPr>
          <p:nvPr>
            <p:ph idx="1"/>
          </p:nvPr>
        </p:nvSpPr>
        <p:spPr>
          <a:xfrm>
            <a:off x="4081012" y="1340768"/>
            <a:ext cx="4605788" cy="4785395"/>
          </a:xfrm>
        </p:spPr>
        <p:txBody>
          <a:bodyPr/>
          <a:lstStyle/>
          <a:p>
            <a:pPr algn="r" rtl="1"/>
            <a:endParaRPr lang="en-US" sz="2600" dirty="0" smtClean="0">
              <a:cs typeface="B Nazanin" pitchFamily="2" charset="-78"/>
            </a:endParaRPr>
          </a:p>
          <a:p>
            <a:pPr algn="r" rtl="1">
              <a:buFont typeface="Wingdings" pitchFamily="2" charset="2"/>
              <a:buChar char="v"/>
            </a:pPr>
            <a:r>
              <a:rPr lang="ar-SA" sz="2600" dirty="0" smtClean="0">
                <a:cs typeface="B Nazanin" pitchFamily="2" charset="-78"/>
              </a:rPr>
              <a:t>سنگ </a:t>
            </a:r>
            <a:r>
              <a:rPr lang="ar-SA" sz="2600" dirty="0">
                <a:cs typeface="B Nazanin" pitchFamily="2" charset="-78"/>
              </a:rPr>
              <a:t>شکن ژيراتوري به دليل بزرگ بودن دهانه ورودي بار به عنوان سنگ شکن اوليه نيز مورد استفاده قرار مي گيرد </a:t>
            </a:r>
            <a:r>
              <a:rPr lang="ar-SA" sz="2600" dirty="0" smtClean="0">
                <a:cs typeface="B Nazanin" pitchFamily="2" charset="-78"/>
              </a:rPr>
              <a:t>.</a:t>
            </a:r>
            <a:endParaRPr lang="en-US" sz="2600" dirty="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fa-IR" sz="2600" dirty="0" smtClean="0">
                <a:cs typeface="B Nazanin" pitchFamily="2" charset="-78"/>
              </a:rPr>
              <a:t>عمل </a:t>
            </a:r>
            <a:r>
              <a:rPr lang="fa-IR" sz="2600" dirty="0">
                <a:cs typeface="B Nazanin" pitchFamily="2" charset="-78"/>
              </a:rPr>
              <a:t>خردایش در این سنگ شکن ها توسط بسته شدن فاصله بین منتل ( که بر روی شفت اصلی قرار دارد) و کانکیو ( که داخل بدنه اصلی دستگاه یعنی تاپ شل نصب شده ) صورت  می پذیرد</a:t>
            </a:r>
            <a:endParaRPr lang="en-US" sz="2600" dirty="0">
              <a:cs typeface="B Nazanin" pitchFamily="2" charset="-78"/>
            </a:endParaRPr>
          </a:p>
          <a:p>
            <a:pPr algn="r" rtl="1"/>
            <a:r>
              <a:rPr lang="fa-IR" sz="2600" dirty="0">
                <a:cs typeface="B Nazanin" pitchFamily="2" charset="-78"/>
              </a:rPr>
              <a:t> </a:t>
            </a:r>
            <a:endParaRPr lang="en-US" sz="2600" dirty="0">
              <a:cs typeface="B Nazanin" pitchFamily="2" charset="-78"/>
            </a:endParaRPr>
          </a:p>
          <a:p>
            <a:pPr algn="r"/>
            <a:endParaRPr lang="en-US" sz="2600" dirty="0">
              <a:cs typeface="B Nazanin" pitchFamily="2" charset="-78"/>
            </a:endParaRPr>
          </a:p>
        </p:txBody>
      </p:sp>
      <p:pic>
        <p:nvPicPr>
          <p:cNvPr id="4" name="Picture 3" descr="C:\Users\mohsen\Desktop\سنگ شکن\2\ژيراتوري_files\untitled.JPG"/>
          <p:cNvPicPr/>
          <p:nvPr/>
        </p:nvPicPr>
        <p:blipFill>
          <a:blip r:embed="rId2">
            <a:extLst>
              <a:ext uri="{28A0092B-C50C-407E-A947-70E740481C1C}">
                <a14:useLocalDpi xmlns:a14="http://schemas.microsoft.com/office/drawing/2010/main" val="0"/>
              </a:ext>
            </a:extLst>
          </a:blip>
          <a:srcRect/>
          <a:stretch>
            <a:fillRect/>
          </a:stretch>
        </p:blipFill>
        <p:spPr bwMode="auto">
          <a:xfrm>
            <a:off x="32887" y="1442473"/>
            <a:ext cx="3603009" cy="360306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10453" y="5067920"/>
            <a:ext cx="2047875" cy="1790080"/>
          </a:xfrm>
          <a:prstGeom prst="rect">
            <a:avLst/>
          </a:prstGeom>
          <a:noFill/>
          <a:ln>
            <a:noFill/>
          </a:ln>
        </p:spPr>
      </p:pic>
    </p:spTree>
    <p:extLst>
      <p:ext uri="{BB962C8B-B14F-4D97-AF65-F5344CB8AC3E}">
        <p14:creationId xmlns:p14="http://schemas.microsoft.com/office/powerpoint/2010/main" val="1294150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idx="1"/>
          </p:nvPr>
        </p:nvSpPr>
        <p:spPr/>
        <p:txBody>
          <a:bodyPr/>
          <a:lstStyle/>
          <a:p>
            <a:pPr marL="0" indent="0" algn="r" rtl="1">
              <a:buNone/>
            </a:pPr>
            <a:r>
              <a:rPr lang="ar-SA" sz="3000" b="1" dirty="0">
                <a:cs typeface="B Titr" pitchFamily="2" charset="-78"/>
              </a:rPr>
              <a:t>ویژگی ها</a:t>
            </a:r>
            <a:r>
              <a:rPr lang="ar-SA" sz="3000" b="1" dirty="0" smtClean="0">
                <a:cs typeface="B Titr" pitchFamily="2" charset="-78"/>
              </a:rPr>
              <a:t>:</a:t>
            </a:r>
            <a:r>
              <a:rPr lang="fa-IR" sz="3000" b="1" dirty="0" smtClean="0">
                <a:cs typeface="B Titr" pitchFamily="2" charset="-78"/>
              </a:rPr>
              <a:t>  </a:t>
            </a:r>
            <a:endParaRPr lang="fa-IR" sz="2600" b="1" dirty="0"/>
          </a:p>
          <a:p>
            <a:pPr marL="0" indent="0" algn="r" rtl="1">
              <a:buNone/>
            </a:pPr>
            <a:endParaRPr lang="en-US" sz="2600" dirty="0">
              <a:cs typeface="B Nazanin" pitchFamily="2" charset="-78"/>
            </a:endParaRPr>
          </a:p>
          <a:p>
            <a:pPr lvl="0" algn="r" rtl="1">
              <a:buFont typeface="Wingdings" pitchFamily="2" charset="2"/>
              <a:buChar char="q"/>
            </a:pPr>
            <a:r>
              <a:rPr lang="fa-IR" sz="2600" dirty="0">
                <a:cs typeface="B Nazanin" pitchFamily="2" charset="-78"/>
              </a:rPr>
              <a:t>استفاده به عنوان سنگ شکن اولیه و ثانویه در معادن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قابلیت </a:t>
            </a:r>
            <a:r>
              <a:rPr lang="fa-IR" sz="2600" dirty="0">
                <a:cs typeface="B Nazanin" pitchFamily="2" charset="-78"/>
              </a:rPr>
              <a:t>بسیار بالا در خرد ایش سنگ های سخت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مناسب </a:t>
            </a:r>
            <a:r>
              <a:rPr lang="fa-IR" sz="2600" dirty="0">
                <a:cs typeface="B Nazanin" pitchFamily="2" charset="-78"/>
              </a:rPr>
              <a:t>برای تولید زیاد شن و ماسه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ظرفیت </a:t>
            </a:r>
            <a:r>
              <a:rPr lang="fa-IR" sz="2600" dirty="0">
                <a:cs typeface="B Nazanin" pitchFamily="2" charset="-78"/>
              </a:rPr>
              <a:t>بالا به واسطه داشتن دهانه بزرگ ورودی بار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ساختمان </a:t>
            </a:r>
            <a:r>
              <a:rPr lang="fa-IR" sz="2600" dirty="0">
                <a:cs typeface="B Nazanin" pitchFamily="2" charset="-78"/>
              </a:rPr>
              <a:t>بسیار مستحکم و مقاومت بالا در هنگام عمل خردایش </a:t>
            </a:r>
            <a:endParaRPr lang="en-US" sz="2600" dirty="0">
              <a:cs typeface="B Nazanin" pitchFamily="2" charset="-78"/>
            </a:endParaRPr>
          </a:p>
          <a:p>
            <a:pPr marL="0" indent="0" algn="r" rtl="1">
              <a:buNone/>
            </a:pPr>
            <a:endParaRPr lang="en-US" sz="2600" dirty="0">
              <a:cs typeface="B Nazanin" pitchFamily="2" charset="-78"/>
            </a:endParaRPr>
          </a:p>
          <a:p>
            <a:pPr algn="r"/>
            <a:endParaRPr lang="en-US" sz="2600" dirty="0"/>
          </a:p>
        </p:txBody>
      </p:sp>
    </p:spTree>
    <p:extLst>
      <p:ext uri="{BB962C8B-B14F-4D97-AF65-F5344CB8AC3E}">
        <p14:creationId xmlns:p14="http://schemas.microsoft.com/office/powerpoint/2010/main" val="1910718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sz="2600" b="1" dirty="0" smtClean="0">
                <a:solidFill>
                  <a:schemeClr val="tx1"/>
                </a:solidFill>
                <a:cs typeface="B Titr" pitchFamily="2" charset="-78"/>
              </a:rPr>
              <a:t>مشخصات</a:t>
            </a:r>
            <a:r>
              <a:rPr lang="en-US" sz="2600" b="1" dirty="0" smtClean="0">
                <a:solidFill>
                  <a:schemeClr val="tx1"/>
                </a:solidFill>
                <a:cs typeface="B Titr" pitchFamily="2" charset="-78"/>
              </a:rPr>
              <a:t>  </a:t>
            </a:r>
            <a:r>
              <a:rPr lang="fa-IR" sz="2600" b="1" dirty="0">
                <a:solidFill>
                  <a:schemeClr val="tx1"/>
                </a:solidFill>
                <a:cs typeface="B Titr" pitchFamily="2" charset="-78"/>
              </a:rPr>
              <a:t>سنگ شکن مخروطی </a:t>
            </a:r>
            <a:r>
              <a:rPr lang="fa-IR" sz="2600" b="1" dirty="0" smtClean="0">
                <a:solidFill>
                  <a:schemeClr val="tx1"/>
                </a:solidFill>
                <a:cs typeface="B Titr" pitchFamily="2" charset="-78"/>
              </a:rPr>
              <a:t>هیدروکن</a:t>
            </a:r>
            <a:r>
              <a:rPr lang="en-US" sz="2600" dirty="0" smtClean="0">
                <a:solidFill>
                  <a:schemeClr val="tx1"/>
                </a:solidFill>
                <a:cs typeface="B Titr" pitchFamily="2" charset="-78"/>
              </a:rPr>
              <a:t>:</a:t>
            </a:r>
            <a:br>
              <a:rPr lang="en-US" sz="2600" dirty="0" smtClean="0">
                <a:solidFill>
                  <a:schemeClr val="tx1"/>
                </a:solidFill>
                <a:cs typeface="B Titr" pitchFamily="2" charset="-78"/>
              </a:rPr>
            </a:br>
            <a:endParaRPr lang="en-US" sz="2600" dirty="0">
              <a:solidFill>
                <a:schemeClr val="tx1"/>
              </a:solidFill>
              <a:cs typeface="B Titr" pitchFamily="2" charset="-78"/>
            </a:endParaRPr>
          </a:p>
        </p:txBody>
      </p:sp>
      <p:sp>
        <p:nvSpPr>
          <p:cNvPr id="3" name="Content Placeholder 2"/>
          <p:cNvSpPr>
            <a:spLocks noGrp="1"/>
          </p:cNvSpPr>
          <p:nvPr>
            <p:ph idx="1"/>
          </p:nvPr>
        </p:nvSpPr>
        <p:spPr/>
        <p:txBody>
          <a:bodyPr/>
          <a:lstStyle/>
          <a:p>
            <a:pPr algn="r" rtl="1"/>
            <a:endParaRPr lang="en-US" dirty="0"/>
          </a:p>
        </p:txBody>
      </p:sp>
      <p:pic>
        <p:nvPicPr>
          <p:cNvPr id="4" name="Picture 3"/>
          <p:cNvPicPr/>
          <p:nvPr/>
        </p:nvPicPr>
        <p:blipFill>
          <a:blip r:embed="rId2"/>
          <a:stretch>
            <a:fillRect/>
          </a:stretch>
        </p:blipFill>
        <p:spPr>
          <a:xfrm>
            <a:off x="5232166" y="1484784"/>
            <a:ext cx="3888432" cy="1656184"/>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1830" y="4581127"/>
            <a:ext cx="4972217" cy="2017737"/>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1070" y="1478301"/>
            <a:ext cx="4714875" cy="2933700"/>
          </a:xfrm>
          <a:prstGeom prst="rect">
            <a:avLst/>
          </a:prstGeom>
          <a:noFill/>
          <a:ln>
            <a:noFill/>
          </a:ln>
        </p:spPr>
      </p:pic>
      <p:pic>
        <p:nvPicPr>
          <p:cNvPr id="8" name="Picture 7" descr="C:\Users\mohsen\Desktop\سنگ شکن\2\ژيراتوري_files\04.JPG"/>
          <p:cNvPicPr/>
          <p:nvPr/>
        </p:nvPicPr>
        <p:blipFill>
          <a:blip r:embed="rId5">
            <a:extLst>
              <a:ext uri="{28A0092B-C50C-407E-A947-70E740481C1C}">
                <a14:useLocalDpi xmlns:a14="http://schemas.microsoft.com/office/drawing/2010/main" val="0"/>
              </a:ext>
            </a:extLst>
          </a:blip>
          <a:srcRect/>
          <a:stretch>
            <a:fillRect/>
          </a:stretch>
        </p:blipFill>
        <p:spPr bwMode="auto">
          <a:xfrm>
            <a:off x="5272797" y="3569914"/>
            <a:ext cx="3847801" cy="3028950"/>
          </a:xfrm>
          <a:prstGeom prst="rect">
            <a:avLst/>
          </a:prstGeom>
          <a:noFill/>
          <a:ln>
            <a:noFill/>
          </a:ln>
        </p:spPr>
      </p:pic>
    </p:spTree>
    <p:extLst>
      <p:ext uri="{BB962C8B-B14F-4D97-AF65-F5344CB8AC3E}">
        <p14:creationId xmlns:p14="http://schemas.microsoft.com/office/powerpoint/2010/main" val="2929051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ln>
                  <a:solidFill>
                    <a:srgbClr val="00B0F0"/>
                  </a:solidFill>
                </a:ln>
                <a:solidFill>
                  <a:schemeClr val="tx1"/>
                </a:solidFill>
                <a:latin typeface="Times New Roman" pitchFamily="18" charset="0"/>
                <a:cs typeface="B Titr" pitchFamily="2" charset="-78"/>
              </a:rPr>
              <a:t>سنگ</a:t>
            </a:r>
            <a:r>
              <a:rPr lang="fa-IR" b="1" dirty="0">
                <a:solidFill>
                  <a:schemeClr val="tx1"/>
                </a:solidFill>
              </a:rPr>
              <a:t> </a:t>
            </a:r>
            <a:r>
              <a:rPr lang="fa-IR" sz="3200" dirty="0">
                <a:ln>
                  <a:solidFill>
                    <a:srgbClr val="00B0F0"/>
                  </a:solidFill>
                </a:ln>
                <a:solidFill>
                  <a:schemeClr val="tx1"/>
                </a:solidFill>
                <a:latin typeface="Times New Roman" pitchFamily="18" charset="0"/>
                <a:cs typeface="B Titr" pitchFamily="2" charset="-78"/>
              </a:rPr>
              <a:t>شکن غلطکی</a:t>
            </a:r>
            <a:endParaRPr lang="en-US" sz="3200" dirty="0">
              <a:ln>
                <a:solidFill>
                  <a:srgbClr val="00B0F0"/>
                </a:solidFill>
              </a:ln>
              <a:solidFill>
                <a:schemeClr val="tx1"/>
              </a:solidFill>
              <a:latin typeface="Times New Roman" pitchFamily="18" charset="0"/>
              <a:cs typeface="B Titr" pitchFamily="2" charset="-78"/>
            </a:endParaRPr>
          </a:p>
        </p:txBody>
      </p:sp>
      <p:sp>
        <p:nvSpPr>
          <p:cNvPr id="3" name="Content Placeholder 2"/>
          <p:cNvSpPr>
            <a:spLocks noGrp="1"/>
          </p:cNvSpPr>
          <p:nvPr>
            <p:ph idx="1"/>
          </p:nvPr>
        </p:nvSpPr>
        <p:spPr>
          <a:xfrm>
            <a:off x="1249288" y="2176264"/>
            <a:ext cx="7571184" cy="2260848"/>
          </a:xfrm>
        </p:spPr>
        <p:txBody>
          <a:bodyPr/>
          <a:lstStyle/>
          <a:p>
            <a:pPr algn="r" rtl="1"/>
            <a:r>
              <a:rPr lang="ar-SA" sz="2600" dirty="0">
                <a:cs typeface="B Nazanin" pitchFamily="2" charset="-78"/>
              </a:rPr>
              <a:t>سنگ شكن غلتكي را براي ايجاد تقليل بيشتر در اندازه سنگ هاي خرد شده اي كه بعد از خروج از معدن قبلاً چند بار در </a:t>
            </a:r>
            <a:r>
              <a:rPr lang="ar-SA" sz="2600" dirty="0" smtClean="0">
                <a:cs typeface="B Nazanin" pitchFamily="2" charset="-78"/>
              </a:rPr>
              <a:t>معرض</a:t>
            </a:r>
            <a:r>
              <a:rPr lang="fa-IR" sz="2600" dirty="0">
                <a:cs typeface="B Nazanin" pitchFamily="2" charset="-78"/>
              </a:rPr>
              <a:t> </a:t>
            </a:r>
            <a:r>
              <a:rPr lang="ar-SA" sz="2600" dirty="0" smtClean="0">
                <a:cs typeface="B Nazanin" pitchFamily="2" charset="-78"/>
              </a:rPr>
              <a:t>دستگاههاي شكننده </a:t>
            </a:r>
            <a:r>
              <a:rPr lang="ar-SA" sz="2600" dirty="0">
                <a:cs typeface="B Nazanin" pitchFamily="2" charset="-78"/>
              </a:rPr>
              <a:t>قبلي قرار گرفته اند، بكار مي برند.</a:t>
            </a:r>
            <a:endParaRPr lang="en-US" sz="2600" dirty="0">
              <a:cs typeface="B Nazanin" pitchFamily="2" charset="-78"/>
            </a:endParaRPr>
          </a:p>
          <a:p>
            <a:pPr algn="r"/>
            <a:endParaRPr lang="en-US" sz="2600" dirty="0">
              <a:cs typeface="B Nazanin" pitchFamily="2" charset="-78"/>
            </a:endParaRPr>
          </a:p>
        </p:txBody>
      </p:sp>
    </p:spTree>
    <p:extLst>
      <p:ext uri="{BB962C8B-B14F-4D97-AF65-F5344CB8AC3E}">
        <p14:creationId xmlns:p14="http://schemas.microsoft.com/office/powerpoint/2010/main" val="3532574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a:xfrm>
            <a:off x="4067944" y="1600200"/>
            <a:ext cx="4618856" cy="5069160"/>
          </a:xfrm>
        </p:spPr>
        <p:txBody>
          <a:bodyPr/>
          <a:lstStyle/>
          <a:p>
            <a:pPr algn="r" rtl="1">
              <a:buFont typeface="Wingdings" pitchFamily="2" charset="2"/>
              <a:buChar char="v"/>
            </a:pPr>
            <a:r>
              <a:rPr lang="fa-IR" sz="2600" dirty="0" smtClean="0">
                <a:cs typeface="B Nazanin" pitchFamily="2" charset="-78"/>
              </a:rPr>
              <a:t>به وسیله یک یا چند استوانه سنگین با سطح صاف یا آجدار صورت می‌گیرد</a:t>
            </a:r>
            <a:r>
              <a:rPr lang="en-US" sz="2600" dirty="0" smtClean="0">
                <a:cs typeface="B Nazanin" pitchFamily="2" charset="-78"/>
              </a:rPr>
              <a:t>.</a:t>
            </a:r>
            <a:r>
              <a:rPr lang="fa-IR" sz="2600" dirty="0" smtClean="0">
                <a:cs typeface="B Nazanin" pitchFamily="2" charset="-78"/>
              </a:rPr>
              <a:t> </a:t>
            </a:r>
            <a:endParaRPr lang="en-US" sz="2600" dirty="0" smtClean="0">
              <a:cs typeface="B Nazanin" pitchFamily="2" charset="-78"/>
            </a:endParaRPr>
          </a:p>
          <a:p>
            <a:pPr algn="r" rtl="1">
              <a:buFont typeface="Wingdings" pitchFamily="2" charset="2"/>
              <a:buChar char="v"/>
            </a:pPr>
            <a:r>
              <a:rPr lang="fa-IR" sz="2600" dirty="0" smtClean="0">
                <a:cs typeface="B Nazanin" pitchFamily="2" charset="-78"/>
              </a:rPr>
              <a:t>حرکت استوانه‌های روبرو در خلاف جهت یکدیگر و سرعت چرخشی آن‌ها مساوی و یا نزدیک به هم است. </a:t>
            </a:r>
            <a:endParaRPr lang="en-US" sz="2600" dirty="0" smtClean="0">
              <a:cs typeface="B Nazanin" pitchFamily="2" charset="-78"/>
            </a:endParaRPr>
          </a:p>
          <a:p>
            <a:pPr algn="r" rtl="1">
              <a:buFont typeface="Wingdings" pitchFamily="2" charset="2"/>
              <a:buChar char="v"/>
            </a:pPr>
            <a:r>
              <a:rPr lang="fa-IR" sz="2600" dirty="0" smtClean="0">
                <a:cs typeface="B Nazanin" pitchFamily="2" charset="-78"/>
              </a:rPr>
              <a:t>فاصله بین دو استوانه‌ها قابل تنظیم است. اساس کار این سنگ‌شکن‌ها بر مبنای اصطکاک بین سنگ و استوانه‌ها استوار است. </a:t>
            </a:r>
            <a:endParaRPr lang="en-US" sz="2600" dirty="0">
              <a:cs typeface="B Nazanin" pitchFamily="2" charset="-78"/>
            </a:endParaRPr>
          </a:p>
          <a:p>
            <a:pPr algn="r" rtl="1">
              <a:buFont typeface="Wingdings" pitchFamily="2" charset="2"/>
              <a:buChar char="v"/>
            </a:pPr>
            <a:r>
              <a:rPr lang="fa-IR" sz="2600" dirty="0" smtClean="0">
                <a:cs typeface="B Nazanin" pitchFamily="2" charset="-78"/>
              </a:rPr>
              <a:t>ین سنگ‌شکن‌ها از نظر تعداد غلطک متنوعند.</a:t>
            </a:r>
            <a:endParaRPr lang="en-US" sz="2600" dirty="0" smtClean="0">
              <a:cs typeface="B Nazanin" pitchFamily="2" charset="-78"/>
            </a:endParaRPr>
          </a:p>
          <a:p>
            <a:pPr algn="r"/>
            <a:endParaRPr lang="en-US" sz="2600" dirty="0">
              <a:cs typeface="B Nazanin" pitchFamily="2" charset="-78"/>
            </a:endParaRPr>
          </a:p>
        </p:txBody>
      </p:sp>
      <p:pic>
        <p:nvPicPr>
          <p:cNvPr id="4" name="Picture 3" descr="http://www.qccement.com/images/article/Process/Roll%20Crusher1.jpg"/>
          <p:cNvPicPr/>
          <p:nvPr/>
        </p:nvPicPr>
        <p:blipFill>
          <a:blip r:embed="rId2" cstate="print"/>
          <a:srcRect/>
          <a:stretch>
            <a:fillRect/>
          </a:stretch>
        </p:blipFill>
        <p:spPr bwMode="auto">
          <a:xfrm>
            <a:off x="4163" y="1700808"/>
            <a:ext cx="4063781" cy="4104456"/>
          </a:xfrm>
          <a:prstGeom prst="rect">
            <a:avLst/>
          </a:prstGeom>
          <a:noFill/>
          <a:ln w="9525">
            <a:noFill/>
            <a:miter lim="800000"/>
            <a:headEnd/>
            <a:tailEnd/>
          </a:ln>
        </p:spPr>
      </p:pic>
    </p:spTree>
    <p:extLst>
      <p:ext uri="{BB962C8B-B14F-4D97-AF65-F5344CB8AC3E}">
        <p14:creationId xmlns:p14="http://schemas.microsoft.com/office/powerpoint/2010/main" val="526122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marL="0" indent="0" algn="r" rtl="1">
              <a:buNone/>
            </a:pPr>
            <a:r>
              <a:rPr lang="ar-SA" sz="3000" b="1" dirty="0" smtClean="0">
                <a:cs typeface="B Titr" pitchFamily="2" charset="-78"/>
              </a:rPr>
              <a:t>ظرفیت</a:t>
            </a:r>
            <a:endParaRPr lang="fa-IR" sz="3000" b="1" dirty="0">
              <a:cs typeface="B Titr" pitchFamily="2" charset="-78"/>
            </a:endParaRPr>
          </a:p>
          <a:p>
            <a:pPr algn="r" rtl="1"/>
            <a:endParaRPr lang="fa-IR" dirty="0"/>
          </a:p>
          <a:p>
            <a:pPr algn="r" rtl="1">
              <a:buFont typeface="Wingdings" pitchFamily="2" charset="2"/>
              <a:buChar char="v"/>
            </a:pPr>
            <a:r>
              <a:rPr lang="ar-SA" sz="2600" dirty="0" smtClean="0">
                <a:cs typeface="B Nazanin" pitchFamily="2" charset="-78"/>
              </a:rPr>
              <a:t>ظرفيت </a:t>
            </a:r>
            <a:r>
              <a:rPr lang="ar-SA" sz="2600" dirty="0">
                <a:cs typeface="B Nazanin" pitchFamily="2" charset="-78"/>
              </a:rPr>
              <a:t>يك دستگاه شكن غلتكي با نوع سنگ، اندازه هاي ورودي، اندازه دانه هاي توليد شده، عرض غلتك ها و سرعتي كه غلتك ها دوران مي كنند و به چگونگي يكنواختي ورود مواد به داخل دستگاه سنگ شكن بستگي دارد</a:t>
            </a:r>
            <a:endParaRPr lang="en-US" sz="2600" dirty="0">
              <a:cs typeface="B Nazanin" pitchFamily="2" charset="-78"/>
            </a:endParaRPr>
          </a:p>
        </p:txBody>
      </p:sp>
    </p:spTree>
    <p:extLst>
      <p:ext uri="{BB962C8B-B14F-4D97-AF65-F5344CB8AC3E}">
        <p14:creationId xmlns:p14="http://schemas.microsoft.com/office/powerpoint/2010/main" val="14761970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a:xfrm>
            <a:off x="5220072" y="1600200"/>
            <a:ext cx="3466728" cy="4525963"/>
          </a:xfrm>
        </p:spPr>
        <p:txBody>
          <a:bodyPr/>
          <a:lstStyle/>
          <a:p>
            <a:pPr marL="0" indent="0" algn="r" rtl="1">
              <a:buNone/>
            </a:pPr>
            <a:endParaRPr lang="en-US" sz="2600" dirty="0">
              <a:cs typeface="B Nazanin" pitchFamily="2" charset="-78"/>
            </a:endParaRPr>
          </a:p>
          <a:p>
            <a:pPr algn="r" rtl="1"/>
            <a:r>
              <a:rPr lang="ar-SA" sz="2600" dirty="0">
                <a:cs typeface="B Nazanin" pitchFamily="2" charset="-78"/>
              </a:rPr>
              <a:t>اگر مواد داده شده داراي سنگ هاي خيلي درشت باشد، غلتك ها نمي توانند آنها را به داخل خود ببرند و براي خرد كردن از </a:t>
            </a:r>
            <a:r>
              <a:rPr lang="ar-SA" sz="2600" dirty="0" smtClean="0">
                <a:cs typeface="B Nazanin" pitchFamily="2" charset="-78"/>
              </a:rPr>
              <a:t>داخل</a:t>
            </a:r>
            <a:r>
              <a:rPr lang="fa-IR" sz="2600" dirty="0">
                <a:cs typeface="B Nazanin" pitchFamily="2" charset="-78"/>
              </a:rPr>
              <a:t> </a:t>
            </a:r>
            <a:r>
              <a:rPr lang="ar-SA" sz="2600" dirty="0" smtClean="0">
                <a:cs typeface="B Nazanin" pitchFamily="2" charset="-78"/>
              </a:rPr>
              <a:t>خود </a:t>
            </a:r>
            <a:r>
              <a:rPr lang="ar-SA" sz="2600" dirty="0">
                <a:cs typeface="B Nazanin" pitchFamily="2" charset="-78"/>
              </a:rPr>
              <a:t>عبور دهند:</a:t>
            </a:r>
            <a:endParaRPr lang="en-US" sz="2600" dirty="0">
              <a:cs typeface="B Nazanin" pitchFamily="2" charset="-78"/>
            </a:endParaRPr>
          </a:p>
          <a:p>
            <a:pPr algn="r" rtl="1"/>
            <a:r>
              <a:rPr lang="ar-SA" sz="2600" dirty="0">
                <a:cs typeface="B Nazanin" pitchFamily="2" charset="-78"/>
              </a:rPr>
              <a:t> </a:t>
            </a:r>
            <a:endParaRPr lang="en-US" sz="2600" dirty="0">
              <a:cs typeface="B Nazanin" pitchFamily="2" charset="-78"/>
            </a:endParaRPr>
          </a:p>
          <a:p>
            <a:pPr algn="r"/>
            <a:endParaRPr lang="en-US" sz="2600" dirty="0">
              <a:cs typeface="B Nazanin" pitchFamily="2" charset="-78"/>
            </a:endParaRPr>
          </a:p>
        </p:txBody>
      </p:sp>
      <p:pic>
        <p:nvPicPr>
          <p:cNvPr id="4" name="Picture 3"/>
          <p:cNvPicPr/>
          <p:nvPr/>
        </p:nvPicPr>
        <p:blipFill>
          <a:blip r:embed="rId2"/>
          <a:stretch>
            <a:fillRect/>
          </a:stretch>
        </p:blipFill>
        <p:spPr>
          <a:xfrm>
            <a:off x="59665" y="3928517"/>
            <a:ext cx="5081905" cy="1343025"/>
          </a:xfrm>
          <a:prstGeom prst="rect">
            <a:avLst/>
          </a:prstGeom>
        </p:spPr>
      </p:pic>
      <p:pic>
        <p:nvPicPr>
          <p:cNvPr id="5" name="Picture 4"/>
          <p:cNvPicPr/>
          <p:nvPr/>
        </p:nvPicPr>
        <p:blipFill>
          <a:blip r:embed="rId3"/>
          <a:stretch>
            <a:fillRect/>
          </a:stretch>
        </p:blipFill>
        <p:spPr>
          <a:xfrm>
            <a:off x="59665" y="1556792"/>
            <a:ext cx="5081905" cy="2371725"/>
          </a:xfrm>
          <a:prstGeom prst="rect">
            <a:avLst/>
          </a:prstGeom>
        </p:spPr>
      </p:pic>
      <p:pic>
        <p:nvPicPr>
          <p:cNvPr id="6" name="Picture 5"/>
          <p:cNvPicPr/>
          <p:nvPr/>
        </p:nvPicPr>
        <p:blipFill>
          <a:blip r:embed="rId4"/>
          <a:stretch>
            <a:fillRect/>
          </a:stretch>
        </p:blipFill>
        <p:spPr>
          <a:xfrm>
            <a:off x="755576" y="5373216"/>
            <a:ext cx="7634217" cy="1296144"/>
          </a:xfrm>
          <a:prstGeom prst="rect">
            <a:avLst/>
          </a:prstGeom>
        </p:spPr>
      </p:pic>
    </p:spTree>
    <p:extLst>
      <p:ext uri="{BB962C8B-B14F-4D97-AF65-F5344CB8AC3E}">
        <p14:creationId xmlns:p14="http://schemas.microsoft.com/office/powerpoint/2010/main" val="2405357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ln w="28575">
                  <a:solidFill>
                    <a:srgbClr val="7030A0"/>
                  </a:solidFill>
                </a:ln>
                <a:solidFill>
                  <a:schemeClr val="bg1"/>
                </a:solidFill>
                <a:latin typeface="Times New Roman" pitchFamily="18" charset="0"/>
                <a:cs typeface="B Titr" pitchFamily="2" charset="-78"/>
              </a:rPr>
              <a:t>کارخانه </a:t>
            </a:r>
            <a:r>
              <a:rPr lang="fa-IR" dirty="0">
                <a:ln w="28575">
                  <a:solidFill>
                    <a:srgbClr val="7030A0"/>
                  </a:solidFill>
                </a:ln>
                <a:solidFill>
                  <a:schemeClr val="bg1"/>
                </a:solidFill>
                <a:latin typeface="Times New Roman" pitchFamily="18" charset="0"/>
                <a:cs typeface="B Titr" pitchFamily="2" charset="-78"/>
              </a:rPr>
              <a:t>سنگ شکن</a:t>
            </a:r>
            <a:endParaRPr lang="en-US" dirty="0">
              <a:ln w="28575">
                <a:solidFill>
                  <a:srgbClr val="7030A0"/>
                </a:solidFill>
              </a:ln>
              <a:solidFill>
                <a:schemeClr val="bg1"/>
              </a:solidFill>
              <a:latin typeface="Times New Roman" pitchFamily="18" charset="0"/>
              <a:cs typeface="B Titr" pitchFamily="2" charset="-78"/>
            </a:endParaRPr>
          </a:p>
        </p:txBody>
      </p:sp>
      <p:sp>
        <p:nvSpPr>
          <p:cNvPr id="3" name="Content Placeholder 2"/>
          <p:cNvSpPr>
            <a:spLocks noGrp="1"/>
          </p:cNvSpPr>
          <p:nvPr>
            <p:ph idx="1"/>
          </p:nvPr>
        </p:nvSpPr>
        <p:spPr>
          <a:xfrm>
            <a:off x="457200" y="1196752"/>
            <a:ext cx="8229600" cy="5400600"/>
          </a:xfrm>
        </p:spPr>
        <p:txBody>
          <a:bodyPr/>
          <a:lstStyle/>
          <a:p>
            <a:pPr marL="0" lvl="0" indent="0" algn="r" rtl="1">
              <a:buNone/>
            </a:pPr>
            <a:r>
              <a:rPr lang="fa-IR" sz="3000" dirty="0" smtClean="0">
                <a:cs typeface="B Titr" pitchFamily="2" charset="-78"/>
              </a:rPr>
              <a:t>اجزای مختلف کارخانه سنگ شکن:</a:t>
            </a:r>
            <a:endParaRPr lang="en-US" sz="3000" dirty="0" smtClean="0">
              <a:cs typeface="B Titr" pitchFamily="2" charset="-78"/>
            </a:endParaRPr>
          </a:p>
          <a:p>
            <a:pPr lvl="0" algn="r" rtl="1">
              <a:buFont typeface="Wingdings" pitchFamily="2" charset="2"/>
              <a:buChar char="q"/>
            </a:pPr>
            <a:r>
              <a:rPr lang="ar-SA" sz="2600" dirty="0" smtClean="0">
                <a:cs typeface="B Nazanin" pitchFamily="2" charset="-78"/>
              </a:rPr>
              <a:t>تغذيه </a:t>
            </a:r>
            <a:r>
              <a:rPr lang="ar-SA" sz="2600" dirty="0">
                <a:cs typeface="B Nazanin" pitchFamily="2" charset="-78"/>
              </a:rPr>
              <a:t>كننده </a:t>
            </a:r>
            <a:r>
              <a:rPr lang="ar-SA" sz="2600" dirty="0" smtClean="0">
                <a:cs typeface="B Nazanin" pitchFamily="2" charset="-78"/>
              </a:rPr>
              <a:t>اوليه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سرند درشتگیر</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سنگ </a:t>
            </a:r>
            <a:r>
              <a:rPr lang="ar-SA" sz="2600" dirty="0">
                <a:cs typeface="B Nazanin" pitchFamily="2" charset="-78"/>
              </a:rPr>
              <a:t>شکن </a:t>
            </a:r>
            <a:r>
              <a:rPr lang="ar-SA" sz="2600" dirty="0" smtClean="0">
                <a:cs typeface="B Nazanin" pitchFamily="2" charset="-78"/>
              </a:rPr>
              <a:t>اولیه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نوار </a:t>
            </a:r>
            <a:r>
              <a:rPr lang="ar-SA" sz="2600" dirty="0">
                <a:cs typeface="B Nazanin" pitchFamily="2" charset="-78"/>
              </a:rPr>
              <a:t>نقاله </a:t>
            </a:r>
            <a:r>
              <a:rPr lang="ar-SA" sz="2600" dirty="0" smtClean="0">
                <a:cs typeface="B Nazanin" pitchFamily="2" charset="-78"/>
              </a:rPr>
              <a:t>اولیه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سرند </a:t>
            </a:r>
            <a:r>
              <a:rPr lang="ar-SA" sz="2600" dirty="0">
                <a:cs typeface="B Nazanin" pitchFamily="2" charset="-78"/>
              </a:rPr>
              <a:t>جدا </a:t>
            </a:r>
            <a:r>
              <a:rPr lang="ar-SA" sz="2600" dirty="0" smtClean="0">
                <a:cs typeface="B Nazanin" pitchFamily="2" charset="-78"/>
              </a:rPr>
              <a:t>کننده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سنگ </a:t>
            </a:r>
            <a:r>
              <a:rPr lang="ar-SA" sz="2600" dirty="0">
                <a:cs typeface="B Nazanin" pitchFamily="2" charset="-78"/>
              </a:rPr>
              <a:t>شکن </a:t>
            </a:r>
            <a:r>
              <a:rPr lang="ar-SA" sz="2600" dirty="0" smtClean="0">
                <a:cs typeface="B Nazanin" pitchFamily="2" charset="-78"/>
              </a:rPr>
              <a:t>ثانویه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نوار </a:t>
            </a:r>
            <a:r>
              <a:rPr lang="ar-SA" sz="2600" dirty="0">
                <a:cs typeface="B Nazanin" pitchFamily="2" charset="-78"/>
              </a:rPr>
              <a:t>نقاله </a:t>
            </a:r>
            <a:r>
              <a:rPr lang="ar-SA" sz="2600" dirty="0" smtClean="0">
                <a:cs typeface="B Nazanin" pitchFamily="2" charset="-78"/>
              </a:rPr>
              <a:t>ثانویه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سرند اصلی</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دستگاه </a:t>
            </a:r>
            <a:r>
              <a:rPr lang="ar-SA" sz="2600" dirty="0">
                <a:cs typeface="B Nazanin" pitchFamily="2" charset="-78"/>
              </a:rPr>
              <a:t>های تولید </a:t>
            </a:r>
            <a:r>
              <a:rPr lang="ar-SA" sz="2600" dirty="0" smtClean="0">
                <a:cs typeface="B Nazanin" pitchFamily="2" charset="-78"/>
              </a:rPr>
              <a:t>ماسه</a:t>
            </a:r>
            <a:endParaRPr lang="en-US" sz="2600" dirty="0">
              <a:cs typeface="B Nazanin" pitchFamily="2" charset="-78"/>
            </a:endParaRPr>
          </a:p>
          <a:p>
            <a:pPr lvl="0" algn="r" rtl="1">
              <a:buFont typeface="Wingdings" pitchFamily="2" charset="2"/>
              <a:buChar char="q"/>
            </a:pPr>
            <a:r>
              <a:rPr lang="ar-SA" sz="2600" dirty="0" smtClean="0">
                <a:cs typeface="B Nazanin" pitchFamily="2" charset="-78"/>
              </a:rPr>
              <a:t>سیستم </a:t>
            </a:r>
            <a:r>
              <a:rPr lang="ar-SA" sz="2600" dirty="0">
                <a:cs typeface="B Nazanin" pitchFamily="2" charset="-78"/>
              </a:rPr>
              <a:t>انبار</a:t>
            </a:r>
            <a:endParaRPr lang="en-US" sz="2600" dirty="0">
              <a:cs typeface="B Nazanin" pitchFamily="2" charset="-78"/>
            </a:endParaRPr>
          </a:p>
          <a:p>
            <a:pPr algn="r" rtl="1"/>
            <a:endParaRPr lang="en-US" sz="2600" dirty="0">
              <a:cs typeface="B Nazanin"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5544616" cy="3904265"/>
          </a:xfrm>
          <a:prstGeom prst="rect">
            <a:avLst/>
          </a:prstGeom>
          <a:noFill/>
          <a:ln>
            <a:noFill/>
          </a:ln>
        </p:spPr>
      </p:pic>
    </p:spTree>
    <p:extLst>
      <p:ext uri="{BB962C8B-B14F-4D97-AF65-F5344CB8AC3E}">
        <p14:creationId xmlns:p14="http://schemas.microsoft.com/office/powerpoint/2010/main" val="1514413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oll crusher.FL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2178412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ln>
                  <a:solidFill>
                    <a:srgbClr val="00B0F0"/>
                  </a:solidFill>
                </a:ln>
                <a:solidFill>
                  <a:schemeClr val="bg1"/>
                </a:solidFill>
                <a:latin typeface="Times New Roman" pitchFamily="18" charset="0"/>
                <a:cs typeface="B Titr" pitchFamily="2" charset="-78"/>
              </a:rPr>
              <a:t>سنگ</a:t>
            </a:r>
            <a:r>
              <a:rPr lang="fa-IR" b="1" dirty="0"/>
              <a:t> </a:t>
            </a:r>
            <a:r>
              <a:rPr lang="fa-IR" sz="3200" dirty="0">
                <a:ln>
                  <a:solidFill>
                    <a:srgbClr val="00B0F0"/>
                  </a:solidFill>
                </a:ln>
                <a:solidFill>
                  <a:schemeClr val="bg1"/>
                </a:solidFill>
                <a:latin typeface="Times New Roman" pitchFamily="18" charset="0"/>
                <a:cs typeface="B Titr" pitchFamily="2" charset="-78"/>
              </a:rPr>
              <a:t>شکن ضربه ای</a:t>
            </a:r>
            <a:r>
              <a:rPr lang="en-US" dirty="0"/>
              <a:t/>
            </a:r>
            <a:br>
              <a:rPr lang="en-US" dirty="0"/>
            </a:br>
            <a:endParaRPr lang="en-US" dirty="0"/>
          </a:p>
        </p:txBody>
      </p:sp>
      <p:sp>
        <p:nvSpPr>
          <p:cNvPr id="3" name="Content Placeholder 2"/>
          <p:cNvSpPr>
            <a:spLocks noGrp="1"/>
          </p:cNvSpPr>
          <p:nvPr>
            <p:ph idx="1"/>
          </p:nvPr>
        </p:nvSpPr>
        <p:spPr>
          <a:xfrm>
            <a:off x="3771900" y="1600200"/>
            <a:ext cx="4914900" cy="5257800"/>
          </a:xfrm>
        </p:spPr>
        <p:txBody>
          <a:bodyPr/>
          <a:lstStyle/>
          <a:p>
            <a:pPr marL="0" indent="0" algn="r" rtl="1">
              <a:buNone/>
            </a:pPr>
            <a:endParaRPr lang="en-US" sz="2600" dirty="0">
              <a:cs typeface="B Nazanin" pitchFamily="2" charset="-78"/>
            </a:endParaRPr>
          </a:p>
          <a:p>
            <a:pPr algn="r" rtl="1">
              <a:buFont typeface="Wingdings" pitchFamily="2" charset="2"/>
              <a:buChar char="v"/>
            </a:pPr>
            <a:r>
              <a:rPr lang="fa-IR" sz="2600" dirty="0">
                <a:cs typeface="B Nazanin" pitchFamily="2" charset="-78"/>
              </a:rPr>
              <a:t>اين سنگ شكن مي تواند به عنوان سنگ شكن اوليه يا ثانويه بكار گرفته </a:t>
            </a:r>
            <a:r>
              <a:rPr lang="fa-IR" sz="2600" dirty="0" smtClean="0">
                <a:cs typeface="B Nazanin" pitchFamily="2" charset="-78"/>
              </a:rPr>
              <a:t>شود</a:t>
            </a:r>
            <a:r>
              <a:rPr lang="en-US" sz="2600" dirty="0" smtClean="0">
                <a:cs typeface="B Nazanin" pitchFamily="2" charset="-78"/>
              </a:rPr>
              <a:t>.</a:t>
            </a:r>
          </a:p>
          <a:p>
            <a:pPr algn="r" rtl="1">
              <a:buFont typeface="Wingdings" pitchFamily="2" charset="2"/>
              <a:buChar char="v"/>
            </a:pPr>
            <a:endParaRPr lang="en-US" sz="2600" dirty="0">
              <a:cs typeface="B Nazanin" pitchFamily="2" charset="-78"/>
            </a:endParaRPr>
          </a:p>
          <a:p>
            <a:pPr algn="r" rtl="1">
              <a:buFont typeface="Wingdings" pitchFamily="2" charset="2"/>
              <a:buChar char="v"/>
            </a:pPr>
            <a:endParaRPr lang="en-US" sz="2600" dirty="0" smtClean="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ar-SA" sz="2600" dirty="0" smtClean="0">
                <a:cs typeface="B Nazanin" pitchFamily="2" charset="-78"/>
              </a:rPr>
              <a:t>ظرفيت </a:t>
            </a:r>
            <a:r>
              <a:rPr lang="ar-SA" sz="2600" dirty="0">
                <a:cs typeface="B Nazanin" pitchFamily="2" charset="-78"/>
              </a:rPr>
              <a:t>دستگاه با اندازه آن و مواد داده شده به آسياب و سرعت محور تغيير مي </a:t>
            </a:r>
            <a:r>
              <a:rPr lang="ar-SA" sz="2600" dirty="0" smtClean="0">
                <a:cs typeface="B Nazanin" pitchFamily="2" charset="-78"/>
              </a:rPr>
              <a:t>كند</a:t>
            </a:r>
            <a:r>
              <a:rPr lang="en-US" sz="2600" dirty="0">
                <a:cs typeface="B Nazanin" pitchFamily="2" charset="-78"/>
              </a:rPr>
              <a:t>.</a:t>
            </a:r>
          </a:p>
          <a:p>
            <a:pPr algn="r"/>
            <a:endParaRPr lang="en-US" sz="2600" dirty="0">
              <a:cs typeface="B Nazanin" pitchFamily="2" charset="-78"/>
            </a:endParaRPr>
          </a:p>
        </p:txBody>
      </p:sp>
      <p:pic>
        <p:nvPicPr>
          <p:cNvPr id="4" name="Picture 3" descr="http://www.qccement.com/images/article/Process/impactcrusher.jpg"/>
          <p:cNvPicPr/>
          <p:nvPr/>
        </p:nvPicPr>
        <p:blipFill>
          <a:blip r:embed="rId2" cstate="print"/>
          <a:srcRect/>
          <a:stretch>
            <a:fillRect/>
          </a:stretch>
        </p:blipFill>
        <p:spPr bwMode="auto">
          <a:xfrm>
            <a:off x="0" y="2492896"/>
            <a:ext cx="3771900" cy="3400425"/>
          </a:xfrm>
          <a:prstGeom prst="rect">
            <a:avLst/>
          </a:prstGeom>
          <a:noFill/>
          <a:ln w="9525">
            <a:noFill/>
            <a:miter lim="800000"/>
            <a:headEnd/>
            <a:tailEnd/>
          </a:ln>
        </p:spPr>
      </p:pic>
    </p:spTree>
    <p:extLst>
      <p:ext uri="{BB962C8B-B14F-4D97-AF65-F5344CB8AC3E}">
        <p14:creationId xmlns:p14="http://schemas.microsoft.com/office/powerpoint/2010/main" val="2658157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a:xfrm>
            <a:off x="4606046" y="1600200"/>
            <a:ext cx="4080753" cy="4525963"/>
          </a:xfrm>
        </p:spPr>
        <p:txBody>
          <a:bodyPr/>
          <a:lstStyle/>
          <a:p>
            <a:pPr algn="r" rtl="1">
              <a:buFont typeface="Wingdings" pitchFamily="2" charset="2"/>
              <a:buChar char="v"/>
            </a:pPr>
            <a:r>
              <a:rPr lang="fa-IR" sz="2600" dirty="0">
                <a:cs typeface="B Nazanin" pitchFamily="2" charset="-78"/>
              </a:rPr>
              <a:t>سنگ‌شکن ضربه‌ای از یک روتور که دارای تعدادی پره است و با سرعت زیاد دوران می‌کند، تشکیل شده است. نقش پره‌ها پرتاب قطعات بار ورودی به طرف جدار داخلی سنگ‌شکن است</a:t>
            </a:r>
            <a:r>
              <a:rPr lang="fa-IR" sz="2600" dirty="0" smtClean="0">
                <a:cs typeface="B Nazanin" pitchFamily="2" charset="-78"/>
              </a:rPr>
              <a:t>.</a:t>
            </a:r>
            <a:endParaRPr lang="en-US" sz="2600" dirty="0">
              <a:cs typeface="B Nazanin" pitchFamily="2" charset="-78"/>
            </a:endParaRPr>
          </a:p>
          <a:p>
            <a:pPr algn="r" rtl="1">
              <a:buFont typeface="Wingdings" pitchFamily="2" charset="2"/>
              <a:buChar char="v"/>
            </a:pPr>
            <a:r>
              <a:rPr lang="fa-IR" sz="2600" dirty="0" smtClean="0">
                <a:cs typeface="B Nazanin" pitchFamily="2" charset="-78"/>
              </a:rPr>
              <a:t> </a:t>
            </a:r>
            <a:r>
              <a:rPr lang="fa-IR" sz="2600" dirty="0">
                <a:cs typeface="B Nazanin" pitchFamily="2" charset="-78"/>
              </a:rPr>
              <a:t>بر روی جدار داخلی دستگاه نیز تعدادی سپر که از جنس فولاد منگنزدار می‌باشد نصب شده است. این سپرها نقش مانع را ایفا می‌کند و قطعات بار ورودی در اثر برخورد با آنها خرد می‌شوند. </a:t>
            </a:r>
            <a:endParaRPr lang="en-US" sz="2600" dirty="0">
              <a:cs typeface="B Nazanin" pitchFamily="2" charset="-78"/>
            </a:endParaRPr>
          </a:p>
          <a:p>
            <a:pPr algn="r"/>
            <a:endParaRPr lang="en-US" sz="2600" dirty="0">
              <a:cs typeface="B Nazanin" pitchFamily="2" charset="-78"/>
            </a:endParaRPr>
          </a:p>
        </p:txBody>
      </p:sp>
      <p:pic>
        <p:nvPicPr>
          <p:cNvPr id="4" name="hammer cruher.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047" y="1628800"/>
            <a:ext cx="4572000" cy="3352800"/>
          </a:xfrm>
          <a:prstGeom prst="rect">
            <a:avLst/>
          </a:prstGeom>
        </p:spPr>
      </p:pic>
    </p:spTree>
    <p:extLst>
      <p:ext uri="{BB962C8B-B14F-4D97-AF65-F5344CB8AC3E}">
        <p14:creationId xmlns:p14="http://schemas.microsoft.com/office/powerpoint/2010/main" val="4282915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ln w="28575">
                  <a:solidFill>
                    <a:srgbClr val="7030A0"/>
                  </a:solidFill>
                </a:ln>
                <a:solidFill>
                  <a:schemeClr val="bg1"/>
                </a:solidFill>
                <a:latin typeface="Times New Roman" pitchFamily="18" charset="0"/>
                <a:cs typeface="B Titr" pitchFamily="2" charset="-78"/>
              </a:rPr>
              <a:t>ماسه</a:t>
            </a:r>
            <a:r>
              <a:rPr lang="fa-IR" b="1" dirty="0">
                <a:cs typeface="B Titr" pitchFamily="2" charset="-78"/>
              </a:rPr>
              <a:t> </a:t>
            </a:r>
            <a:r>
              <a:rPr lang="fa-IR" dirty="0">
                <a:ln w="28575">
                  <a:solidFill>
                    <a:srgbClr val="7030A0"/>
                  </a:solidFill>
                </a:ln>
                <a:solidFill>
                  <a:schemeClr val="bg1"/>
                </a:solidFill>
                <a:latin typeface="Times New Roman" pitchFamily="18" charset="0"/>
                <a:cs typeface="B Titr" pitchFamily="2" charset="-78"/>
              </a:rPr>
              <a:t>شوی</a:t>
            </a:r>
            <a:r>
              <a:rPr lang="en-US" dirty="0"/>
              <a:t/>
            </a:r>
            <a:br>
              <a:rPr lang="en-US" dirty="0"/>
            </a:br>
            <a:endParaRPr lang="en-US" dirty="0"/>
          </a:p>
        </p:txBody>
      </p:sp>
      <p:sp>
        <p:nvSpPr>
          <p:cNvPr id="3" name="Content Placeholder 2"/>
          <p:cNvSpPr>
            <a:spLocks noGrp="1"/>
          </p:cNvSpPr>
          <p:nvPr>
            <p:ph idx="1"/>
          </p:nvPr>
        </p:nvSpPr>
        <p:spPr>
          <a:xfrm>
            <a:off x="3667124" y="1600200"/>
            <a:ext cx="5019675" cy="4525963"/>
          </a:xfrm>
        </p:spPr>
        <p:txBody>
          <a:bodyPr/>
          <a:lstStyle/>
          <a:p>
            <a:pPr algn="r" rtl="1">
              <a:buFont typeface="Wingdings" pitchFamily="2" charset="2"/>
              <a:buChar char="v"/>
            </a:pPr>
            <a:r>
              <a:rPr lang="ar-SA" sz="2600" dirty="0">
                <a:cs typeface="B Nazanin" pitchFamily="2" charset="-78"/>
              </a:rPr>
              <a:t>ماسه شوی ها جهت تفکیک و شست و شوی محصول در تاسیسات سنگ شکن و فرآوری مواد معدنی و شن و ماسه مورد استفاده قرار می </a:t>
            </a:r>
            <a:r>
              <a:rPr lang="ar-SA" sz="2600" dirty="0" smtClean="0">
                <a:cs typeface="B Nazanin" pitchFamily="2" charset="-78"/>
              </a:rPr>
              <a:t>گیرند</a:t>
            </a:r>
            <a:r>
              <a:rPr lang="en-US" sz="2600" dirty="0" smtClean="0">
                <a:cs typeface="B Nazanin" pitchFamily="2" charset="-78"/>
              </a:rPr>
              <a:t>.</a:t>
            </a:r>
            <a:endParaRPr lang="en-US" sz="2600" dirty="0">
              <a:cs typeface="B Nazanin" pitchFamily="2" charset="-78"/>
            </a:endParaRPr>
          </a:p>
          <a:p>
            <a:pPr algn="r" rtl="1">
              <a:buFont typeface="Wingdings" pitchFamily="2" charset="2"/>
              <a:buChar char="v"/>
            </a:pPr>
            <a:endParaRPr lang="en-US" sz="2600" dirty="0" smtClean="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endParaRPr lang="en-US" sz="2600" dirty="0" smtClean="0">
              <a:cs typeface="B Nazanin" pitchFamily="2" charset="-78"/>
            </a:endParaRPr>
          </a:p>
          <a:p>
            <a:pPr algn="r" rtl="1">
              <a:buFont typeface="Wingdings" pitchFamily="2" charset="2"/>
              <a:buChar char="v"/>
            </a:pPr>
            <a:r>
              <a:rPr lang="ar-SA" sz="2600" dirty="0" smtClean="0">
                <a:cs typeface="B Nazanin" pitchFamily="2" charset="-78"/>
              </a:rPr>
              <a:t>ماسه </a:t>
            </a:r>
            <a:r>
              <a:rPr lang="ar-SA" sz="2600" dirty="0">
                <a:cs typeface="B Nazanin" pitchFamily="2" charset="-78"/>
              </a:rPr>
              <a:t>شوی های تولیدی در دو نوع حلزونی و دورانی ساخته می شوند </a:t>
            </a:r>
            <a:r>
              <a:rPr lang="en-US" sz="2600" dirty="0" smtClean="0">
                <a:cs typeface="B Nazanin" pitchFamily="2" charset="-78"/>
              </a:rPr>
              <a:t>.</a:t>
            </a:r>
            <a:endParaRPr lang="en-US" sz="2600" dirty="0">
              <a:cs typeface="B Nazanin" pitchFamily="2" charset="-78"/>
            </a:endParaRPr>
          </a:p>
          <a:p>
            <a:pPr algn="r"/>
            <a:endParaRPr lang="en-US" sz="2600" dirty="0">
              <a:cs typeface="B Nazanin" pitchFamily="2" charset="-78"/>
            </a:endParaRPr>
          </a:p>
        </p:txBody>
      </p:sp>
      <p:pic>
        <p:nvPicPr>
          <p:cNvPr id="4" name="Picture 3" descr="ماسه شوی حلزونی">
            <a:hlinkClick r:id="rId2"/>
          </p:cNvPr>
          <p:cNvPicPr/>
          <p:nvPr/>
        </p:nvPicPr>
        <p:blipFill>
          <a:blip r:embed="rId3" cstate="print"/>
          <a:srcRect/>
          <a:stretch>
            <a:fillRect/>
          </a:stretch>
        </p:blipFill>
        <p:spPr bwMode="auto">
          <a:xfrm>
            <a:off x="43946" y="1412776"/>
            <a:ext cx="3667125" cy="2808312"/>
          </a:xfrm>
          <a:prstGeom prst="rect">
            <a:avLst/>
          </a:prstGeom>
          <a:noFill/>
          <a:ln w="9525">
            <a:noFill/>
            <a:miter lim="800000"/>
            <a:headEnd/>
            <a:tailEnd/>
          </a:ln>
        </p:spPr>
      </p:pic>
    </p:spTree>
    <p:extLst>
      <p:ext uri="{BB962C8B-B14F-4D97-AF65-F5344CB8AC3E}">
        <p14:creationId xmlns:p14="http://schemas.microsoft.com/office/powerpoint/2010/main" val="639013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ln>
                  <a:solidFill>
                    <a:srgbClr val="00B0F0"/>
                  </a:solidFill>
                </a:ln>
                <a:solidFill>
                  <a:schemeClr val="bg1"/>
                </a:solidFill>
                <a:latin typeface="Times New Roman" pitchFamily="18" charset="0"/>
                <a:cs typeface="B Titr" pitchFamily="2" charset="-78"/>
              </a:rPr>
              <a:t>ماسه شوی حلزونی</a:t>
            </a:r>
            <a:r>
              <a:rPr lang="en-US" dirty="0"/>
              <a:t/>
            </a:r>
            <a:br>
              <a:rPr lang="en-US" dirty="0"/>
            </a:br>
            <a:endParaRPr lang="en-US" dirty="0"/>
          </a:p>
        </p:txBody>
      </p:sp>
      <p:sp>
        <p:nvSpPr>
          <p:cNvPr id="3" name="Content Placeholder 2"/>
          <p:cNvSpPr>
            <a:spLocks noGrp="1"/>
          </p:cNvSpPr>
          <p:nvPr>
            <p:ph idx="1"/>
          </p:nvPr>
        </p:nvSpPr>
        <p:spPr>
          <a:xfrm>
            <a:off x="4283968" y="1600200"/>
            <a:ext cx="4402831" cy="5141168"/>
          </a:xfrm>
        </p:spPr>
        <p:txBody>
          <a:bodyPr/>
          <a:lstStyle/>
          <a:p>
            <a:pPr algn="r" rtl="1">
              <a:buFont typeface="Wingdings" pitchFamily="2" charset="2"/>
              <a:buChar char="v"/>
            </a:pPr>
            <a:r>
              <a:rPr lang="ar-SA" sz="2600" dirty="0" smtClean="0">
                <a:cs typeface="B Nazanin" pitchFamily="2" charset="-78"/>
              </a:rPr>
              <a:t>مواد </a:t>
            </a:r>
            <a:r>
              <a:rPr lang="ar-SA" sz="2600" dirty="0">
                <a:cs typeface="B Nazanin" pitchFamily="2" charset="-78"/>
              </a:rPr>
              <a:t>به همراه آب به داخل حوضچه ماسه شوی می ریزد و توسط حلزونی به سمت دریچه خروجی هدایت شده و آب مصرفی به بیر</a:t>
            </a:r>
            <a:r>
              <a:rPr lang="fa-IR" sz="2600" dirty="0">
                <a:cs typeface="B Nazanin" pitchFamily="2" charset="-78"/>
              </a:rPr>
              <a:t>ون  هدایت می </a:t>
            </a:r>
            <a:r>
              <a:rPr lang="fa-IR" sz="2600" dirty="0" smtClean="0">
                <a:cs typeface="B Nazanin" pitchFamily="2" charset="-78"/>
              </a:rPr>
              <a:t>شود.</a:t>
            </a:r>
            <a:endParaRPr lang="en-US" sz="2600" dirty="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ar-SA" sz="2600" dirty="0" smtClean="0">
                <a:cs typeface="B Nazanin" pitchFamily="2" charset="-78"/>
              </a:rPr>
              <a:t>این </a:t>
            </a:r>
            <a:r>
              <a:rPr lang="ar-SA" sz="2600" dirty="0">
                <a:cs typeface="B Nazanin" pitchFamily="2" charset="-78"/>
              </a:rPr>
              <a:t>ماسه شوی ها در دو طرح تک حلزونی و دو حلزونی و با عرض ها و طول های استاندارد ساخته می شوند</a:t>
            </a:r>
            <a:endParaRPr lang="en-US" sz="2600" dirty="0">
              <a:cs typeface="B Nazanin" pitchFamily="2" charset="-78"/>
            </a:endParaRPr>
          </a:p>
          <a:p>
            <a:pPr algn="r"/>
            <a:endParaRPr lang="en-US" sz="2600" dirty="0">
              <a:cs typeface="B Nazanin" pitchFamily="2" charset="-78"/>
            </a:endParaRPr>
          </a:p>
        </p:txBody>
      </p:sp>
      <p:pic>
        <p:nvPicPr>
          <p:cNvPr id="4" name="Picture 3" descr="PICT0415(1)"/>
          <p:cNvPicPr/>
          <p:nvPr/>
        </p:nvPicPr>
        <p:blipFill>
          <a:blip r:embed="rId2" cstate="print"/>
          <a:srcRect/>
          <a:stretch>
            <a:fillRect/>
          </a:stretch>
        </p:blipFill>
        <p:spPr bwMode="auto">
          <a:xfrm>
            <a:off x="0" y="1556792"/>
            <a:ext cx="4029075" cy="2486025"/>
          </a:xfrm>
          <a:prstGeom prst="rect">
            <a:avLst/>
          </a:prstGeom>
          <a:noFill/>
          <a:ln w="9525">
            <a:noFill/>
            <a:miter lim="800000"/>
            <a:headEnd/>
            <a:tailEnd/>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4427217"/>
            <a:ext cx="4283968" cy="1603966"/>
          </a:xfrm>
          <a:prstGeom prst="rect">
            <a:avLst/>
          </a:prstGeom>
          <a:noFill/>
          <a:ln>
            <a:noFill/>
          </a:ln>
        </p:spPr>
      </p:pic>
    </p:spTree>
    <p:extLst>
      <p:ext uri="{BB962C8B-B14F-4D97-AF65-F5344CB8AC3E}">
        <p14:creationId xmlns:p14="http://schemas.microsoft.com/office/powerpoint/2010/main" val="856591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r" rtl="1">
              <a:buNone/>
            </a:pPr>
            <a:r>
              <a:rPr lang="fa-IR" sz="3000" dirty="0" smtClean="0">
                <a:cs typeface="B Titr" pitchFamily="2" charset="-78"/>
              </a:rPr>
              <a:t>مشخصات</a:t>
            </a:r>
            <a:r>
              <a:rPr lang="en-US" sz="3000" dirty="0" smtClean="0">
                <a:cs typeface="B Titr" pitchFamily="2" charset="-78"/>
              </a:rPr>
              <a:t> </a:t>
            </a:r>
            <a:r>
              <a:rPr lang="fa-IR" sz="3000" dirty="0" smtClean="0">
                <a:cs typeface="B Titr" pitchFamily="2" charset="-78"/>
              </a:rPr>
              <a:t> شوی حلزونی</a:t>
            </a:r>
          </a:p>
          <a:p>
            <a:pPr algn="r" rtl="1"/>
            <a:endParaRPr lang="fa-IR" dirty="0"/>
          </a:p>
          <a:p>
            <a:pPr algn="r" rtl="1"/>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22748"/>
            <a:ext cx="5934075" cy="16383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933056"/>
            <a:ext cx="5562600" cy="2779660"/>
          </a:xfrm>
          <a:prstGeom prst="rect">
            <a:avLst/>
          </a:prstGeom>
          <a:noFill/>
          <a:ln>
            <a:noFill/>
          </a:ln>
        </p:spPr>
      </p:pic>
    </p:spTree>
    <p:extLst>
      <p:ext uri="{BB962C8B-B14F-4D97-AF65-F5344CB8AC3E}">
        <p14:creationId xmlns:p14="http://schemas.microsoft.com/office/powerpoint/2010/main" val="36540736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3200" dirty="0">
                <a:ln>
                  <a:solidFill>
                    <a:srgbClr val="00B0F0"/>
                  </a:solidFill>
                </a:ln>
                <a:solidFill>
                  <a:schemeClr val="bg1"/>
                </a:solidFill>
                <a:latin typeface="Times New Roman" pitchFamily="18" charset="0"/>
                <a:cs typeface="B Titr" pitchFamily="2" charset="-78"/>
              </a:rPr>
              <a:t>ماسه شوی دورانی </a:t>
            </a:r>
            <a:r>
              <a:rPr lang="en-US" sz="3200" dirty="0">
                <a:ln>
                  <a:solidFill>
                    <a:srgbClr val="00B0F0"/>
                  </a:solidFill>
                </a:ln>
                <a:solidFill>
                  <a:schemeClr val="bg1"/>
                </a:solidFill>
                <a:latin typeface="Times New Roman" pitchFamily="18" charset="0"/>
                <a:cs typeface="B Titr" pitchFamily="2" charset="-78"/>
              </a:rPr>
              <a:t/>
            </a:r>
            <a:br>
              <a:rPr lang="en-US" sz="3200" dirty="0">
                <a:ln>
                  <a:solidFill>
                    <a:srgbClr val="00B0F0"/>
                  </a:solidFill>
                </a:ln>
                <a:solidFill>
                  <a:schemeClr val="bg1"/>
                </a:solidFill>
                <a:latin typeface="Times New Roman" pitchFamily="18" charset="0"/>
                <a:cs typeface="B Titr" pitchFamily="2" charset="-78"/>
              </a:rPr>
            </a:br>
            <a:endParaRPr lang="en-US" sz="3200" dirty="0">
              <a:ln>
                <a:solidFill>
                  <a:srgbClr val="00B0F0"/>
                </a:solidFill>
              </a:ln>
              <a:solidFill>
                <a:schemeClr val="bg1"/>
              </a:solidFill>
              <a:latin typeface="Times New Roman" pitchFamily="18" charset="0"/>
              <a:cs typeface="B Titr" pitchFamily="2" charset="-78"/>
            </a:endParaRPr>
          </a:p>
        </p:txBody>
      </p:sp>
      <p:sp>
        <p:nvSpPr>
          <p:cNvPr id="3" name="Content Placeholder 2"/>
          <p:cNvSpPr>
            <a:spLocks noGrp="1"/>
          </p:cNvSpPr>
          <p:nvPr>
            <p:ph idx="1"/>
          </p:nvPr>
        </p:nvSpPr>
        <p:spPr/>
        <p:txBody>
          <a:bodyPr/>
          <a:lstStyle/>
          <a:p>
            <a:pPr algn="r" rtl="1"/>
            <a:r>
              <a:rPr lang="ar-SA" sz="2600" dirty="0">
                <a:cs typeface="B Nazanin" pitchFamily="2" charset="-78"/>
              </a:rPr>
              <a:t>سرعت بسیار کم چرخ دوار ( 1 تا 3 دور در دقیقه ) و حوضچه بزرگ آب که تلاطم را به حداقل می رساند و بالا بودن ارتفاع خروجی آب گل آلود همگی موجب حداکثر ته نشینی فیلر ماسه گردیده و برخلاف ماسه شوی های حلزونی ماسه ای نرم و با کیفیت دانه بندی مرغوب و با رطوبت کم تولید می نماید </a:t>
            </a:r>
            <a:r>
              <a:rPr lang="fa-IR" sz="2600" dirty="0" smtClean="0">
                <a:cs typeface="B Nazanin" pitchFamily="2" charset="-78"/>
              </a:rPr>
              <a:t>.</a:t>
            </a:r>
            <a:endParaRPr lang="en-US" sz="2600" dirty="0">
              <a:cs typeface="B Nazanin" pitchFamily="2" charset="-78"/>
            </a:endParaRPr>
          </a:p>
          <a:p>
            <a:pPr algn="r" rtl="1"/>
            <a:r>
              <a:rPr lang="ar-SA" sz="2600" dirty="0">
                <a:cs typeface="B Nazanin" pitchFamily="2" charset="-78"/>
              </a:rPr>
              <a:t> </a:t>
            </a:r>
            <a:endParaRPr lang="en-US" sz="2600" dirty="0">
              <a:cs typeface="B Nazanin" pitchFamily="2" charset="-78"/>
            </a:endParaRPr>
          </a:p>
          <a:p>
            <a:pPr algn="r" rtl="1"/>
            <a:endParaRPr lang="en-US" sz="2600" dirty="0">
              <a:cs typeface="B Nazanin"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5404" y="3414084"/>
            <a:ext cx="4496596" cy="2391180"/>
          </a:xfrm>
          <a:prstGeom prst="rect">
            <a:avLst/>
          </a:prstGeom>
          <a:noFill/>
          <a:ln>
            <a:noFill/>
          </a:ln>
        </p:spPr>
      </p:pic>
      <p:pic>
        <p:nvPicPr>
          <p:cNvPr id="5" name="Picture 4" descr="DSC02449"/>
          <p:cNvPicPr/>
          <p:nvPr/>
        </p:nvPicPr>
        <p:blipFill>
          <a:blip r:embed="rId3" cstate="print"/>
          <a:srcRect/>
          <a:stretch>
            <a:fillRect/>
          </a:stretch>
        </p:blipFill>
        <p:spPr bwMode="auto">
          <a:xfrm>
            <a:off x="4572000" y="4238624"/>
            <a:ext cx="4465955" cy="2619375"/>
          </a:xfrm>
          <a:prstGeom prst="rect">
            <a:avLst/>
          </a:prstGeom>
          <a:noFill/>
          <a:ln w="9525">
            <a:noFill/>
            <a:miter lim="800000"/>
            <a:headEnd/>
            <a:tailEnd/>
          </a:ln>
        </p:spPr>
      </p:pic>
    </p:spTree>
    <p:extLst>
      <p:ext uri="{BB962C8B-B14F-4D97-AF65-F5344CB8AC3E}">
        <p14:creationId xmlns:p14="http://schemas.microsoft.com/office/powerpoint/2010/main" val="4282706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sz="3000" dirty="0" smtClean="0">
                <a:cs typeface="B Titr" pitchFamily="2" charset="-78"/>
              </a:rPr>
              <a:t>مشخصات</a:t>
            </a:r>
            <a:r>
              <a:rPr lang="en-US" sz="3000" dirty="0" smtClean="0">
                <a:cs typeface="B Titr" pitchFamily="2" charset="-78"/>
              </a:rPr>
              <a:t> </a:t>
            </a:r>
            <a:r>
              <a:rPr lang="fa-IR" sz="3000" dirty="0" smtClean="0">
                <a:cs typeface="B Titr" pitchFamily="2" charset="-78"/>
              </a:rPr>
              <a:t> ماسه شوی دورانی</a:t>
            </a:r>
          </a:p>
          <a:p>
            <a:pPr algn="r" rtl="1"/>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28267"/>
            <a:ext cx="5581650" cy="2828925"/>
          </a:xfrm>
          <a:prstGeom prst="rect">
            <a:avLst/>
          </a:prstGeom>
          <a:noFill/>
          <a:ln>
            <a:noFill/>
          </a:ln>
        </p:spPr>
      </p:pic>
      <p:pic>
        <p:nvPicPr>
          <p:cNvPr id="5" name="Picture 4"/>
          <p:cNvPicPr/>
          <p:nvPr/>
        </p:nvPicPr>
        <p:blipFill>
          <a:blip r:embed="rId3"/>
          <a:stretch>
            <a:fillRect/>
          </a:stretch>
        </p:blipFill>
        <p:spPr>
          <a:xfrm>
            <a:off x="601464" y="5298787"/>
            <a:ext cx="5457825" cy="578485"/>
          </a:xfrm>
          <a:prstGeom prst="rect">
            <a:avLst/>
          </a:prstGeom>
        </p:spPr>
      </p:pic>
    </p:spTree>
    <p:extLst>
      <p:ext uri="{BB962C8B-B14F-4D97-AF65-F5344CB8AC3E}">
        <p14:creationId xmlns:p14="http://schemas.microsoft.com/office/powerpoint/2010/main" val="889591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ln w="28575">
                  <a:solidFill>
                    <a:srgbClr val="7030A0"/>
                  </a:solidFill>
                </a:ln>
                <a:solidFill>
                  <a:schemeClr val="bg1"/>
                </a:solidFill>
                <a:latin typeface="Times New Roman" pitchFamily="18" charset="0"/>
                <a:cs typeface="B Titr" pitchFamily="2" charset="-78"/>
              </a:rPr>
              <a:t>فیدر</a:t>
            </a:r>
            <a:r>
              <a:rPr lang="fa-IR" b="1" dirty="0"/>
              <a:t> </a:t>
            </a:r>
            <a:r>
              <a:rPr lang="en-US" dirty="0"/>
              <a:t/>
            </a:r>
            <a:br>
              <a:rPr lang="en-US" dirty="0"/>
            </a:br>
            <a:endParaRPr lang="en-US" dirty="0"/>
          </a:p>
        </p:txBody>
      </p:sp>
      <p:sp>
        <p:nvSpPr>
          <p:cNvPr id="3" name="Content Placeholder 2"/>
          <p:cNvSpPr>
            <a:spLocks noGrp="1"/>
          </p:cNvSpPr>
          <p:nvPr>
            <p:ph idx="1"/>
          </p:nvPr>
        </p:nvSpPr>
        <p:spPr>
          <a:xfrm>
            <a:off x="107504" y="1600200"/>
            <a:ext cx="8928992" cy="5257800"/>
          </a:xfrm>
        </p:spPr>
        <p:txBody>
          <a:bodyPr/>
          <a:lstStyle/>
          <a:p>
            <a:pPr algn="r" rtl="1">
              <a:buFont typeface="Wingdings" pitchFamily="2" charset="2"/>
              <a:buChar char="v"/>
            </a:pPr>
            <a:r>
              <a:rPr lang="ar-SA" sz="2600" dirty="0">
                <a:cs typeface="B Nazanin" pitchFamily="2" charset="-78"/>
              </a:rPr>
              <a:t>فیدر به معنی تغذیه کننده می‌باشد </a:t>
            </a:r>
            <a:r>
              <a:rPr lang="en-US" sz="2600" dirty="0" smtClean="0">
                <a:cs typeface="B Nazanin" pitchFamily="2" charset="-78"/>
              </a:rPr>
              <a:t>.</a:t>
            </a: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fa-IR" sz="2600" dirty="0" smtClean="0">
                <a:cs typeface="B Nazanin" pitchFamily="2" charset="-78"/>
              </a:rPr>
              <a:t>فیدر </a:t>
            </a:r>
            <a:r>
              <a:rPr lang="fa-IR" sz="2600" dirty="0">
                <a:cs typeface="B Nazanin" pitchFamily="2" charset="-78"/>
              </a:rPr>
              <a:t>جهت انتقال سنگهای بزرگ به سنگ شکن اولیه ساخته شده است </a:t>
            </a:r>
            <a:r>
              <a:rPr lang="en-US" sz="2600" dirty="0" smtClean="0">
                <a:cs typeface="B Nazanin" pitchFamily="2" charset="-78"/>
              </a:rPr>
              <a:t>.</a:t>
            </a:r>
          </a:p>
          <a:p>
            <a:pPr algn="r" rtl="1">
              <a:buFont typeface="Wingdings" pitchFamily="2" charset="2"/>
              <a:buChar char="v"/>
            </a:pPr>
            <a:endParaRPr lang="en-US" sz="2600" dirty="0">
              <a:cs typeface="B Nazanin" pitchFamily="2" charset="-78"/>
            </a:endParaRPr>
          </a:p>
          <a:p>
            <a:pPr algn="r" rtl="1">
              <a:buFont typeface="Wingdings" pitchFamily="2" charset="2"/>
              <a:buChar char="v"/>
            </a:pPr>
            <a:r>
              <a:rPr lang="fa-IR" sz="2600" dirty="0" smtClean="0">
                <a:cs typeface="B Nazanin" pitchFamily="2" charset="-78"/>
              </a:rPr>
              <a:t>این </a:t>
            </a:r>
            <a:r>
              <a:rPr lang="fa-IR" sz="2600" dirty="0">
                <a:cs typeface="B Nazanin" pitchFamily="2" charset="-78"/>
              </a:rPr>
              <a:t>فیدرها  معمولاً بصورت افقی یا با شیب بسیار اندک نصب می گردند  حرکت مواد درون فیدر بصورت افقی است و سنگها رو به جلو و بالا حرکت می </a:t>
            </a:r>
            <a:r>
              <a:rPr lang="fa-IR" sz="2600" dirty="0" smtClean="0">
                <a:cs typeface="B Nazanin" pitchFamily="2" charset="-78"/>
              </a:rPr>
              <a:t>کنند</a:t>
            </a:r>
            <a:r>
              <a:rPr lang="en-US" sz="2600" dirty="0" smtClean="0">
                <a:cs typeface="B Nazanin" pitchFamily="2" charset="-78"/>
              </a:rPr>
              <a:t>.</a:t>
            </a:r>
            <a:endParaRPr lang="en-US" sz="2600" dirty="0">
              <a:cs typeface="B Nazanin" pitchFamily="2" charset="-78"/>
            </a:endParaRPr>
          </a:p>
          <a:p>
            <a:pPr algn="r" rtl="1"/>
            <a:endParaRPr lang="en-US" sz="2600" dirty="0">
              <a:cs typeface="B Nazanin"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6778" y="4437112"/>
            <a:ext cx="3969158" cy="2389984"/>
          </a:xfrm>
          <a:prstGeom prst="rect">
            <a:avLst/>
          </a:prstGeom>
          <a:noFill/>
          <a:ln>
            <a:noFill/>
          </a:ln>
        </p:spPr>
      </p:pic>
    </p:spTree>
    <p:extLst>
      <p:ext uri="{BB962C8B-B14F-4D97-AF65-F5344CB8AC3E}">
        <p14:creationId xmlns:p14="http://schemas.microsoft.com/office/powerpoint/2010/main" val="3225628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idx="1"/>
          </p:nvPr>
        </p:nvSpPr>
        <p:spPr>
          <a:xfrm>
            <a:off x="2267744" y="3577665"/>
            <a:ext cx="6419056" cy="2548498"/>
          </a:xfrm>
        </p:spPr>
        <p:txBody>
          <a:bodyPr/>
          <a:lstStyle/>
          <a:p>
            <a:pPr marL="0" indent="0" algn="r" rtl="1">
              <a:buNone/>
            </a:pPr>
            <a:r>
              <a:rPr lang="ar-SA" sz="3000" b="1" dirty="0">
                <a:cs typeface="B Titr" pitchFamily="2" charset="-78"/>
              </a:rPr>
              <a:t>مزیت ها:</a:t>
            </a:r>
            <a:endParaRPr lang="en-US" sz="3000" dirty="0">
              <a:cs typeface="B Titr" pitchFamily="2" charset="-78"/>
            </a:endParaRPr>
          </a:p>
          <a:p>
            <a:pPr algn="r" rtl="1"/>
            <a:r>
              <a:rPr lang="fa-IR" sz="2600" dirty="0">
                <a:cs typeface="B Nazanin" pitchFamily="2" charset="-78"/>
              </a:rPr>
              <a:t>ج</a:t>
            </a:r>
            <a:r>
              <a:rPr lang="ar-SA" sz="2600" dirty="0" smtClean="0">
                <a:cs typeface="B Nazanin" pitchFamily="2" charset="-78"/>
              </a:rPr>
              <a:t>لوگيري </a:t>
            </a:r>
            <a:r>
              <a:rPr lang="ar-SA" sz="2600" dirty="0">
                <a:cs typeface="B Nazanin" pitchFamily="2" charset="-78"/>
              </a:rPr>
              <a:t>از افزايش هزينه‌هايی مانند استهلاک قطعات دستگاه‌ها</a:t>
            </a:r>
            <a:endParaRPr lang="en-US" sz="2600" dirty="0">
              <a:cs typeface="B Nazanin" pitchFamily="2" charset="-78"/>
            </a:endParaRPr>
          </a:p>
          <a:p>
            <a:pPr algn="r" rtl="1"/>
            <a:r>
              <a:rPr lang="ar-SA" sz="2600" dirty="0">
                <a:cs typeface="B Nazanin" pitchFamily="2" charset="-78"/>
              </a:rPr>
              <a:t>راندمان كاري بسيار بالا ميرود و تولید بیشتر و با کیفیت‌تر می‌گردد</a:t>
            </a:r>
            <a:endParaRPr lang="en-US" sz="2600" dirty="0">
              <a:cs typeface="B Nazanin" pitchFamily="2" charset="-78"/>
            </a:endParaRPr>
          </a:p>
          <a:p>
            <a:pPr algn="r" rtl="1"/>
            <a:r>
              <a:rPr lang="ar-SA" sz="2600" dirty="0">
                <a:cs typeface="B Nazanin" pitchFamily="2" charset="-78"/>
              </a:rPr>
              <a:t>در بسیاری موارد نياز به نيروي انساني را به حداقل کاهش داده و یا حذف می‌نماید</a:t>
            </a:r>
            <a:r>
              <a:rPr lang="en-US" sz="2600" dirty="0">
                <a:cs typeface="B Nazanin" pitchFamily="2" charset="-78"/>
              </a:rPr>
              <a:t> </a:t>
            </a:r>
          </a:p>
        </p:txBody>
      </p:sp>
      <p:sp>
        <p:nvSpPr>
          <p:cNvPr id="4" name="Rectangle 3"/>
          <p:cNvSpPr/>
          <p:nvPr/>
        </p:nvSpPr>
        <p:spPr>
          <a:xfrm>
            <a:off x="179512" y="1484784"/>
            <a:ext cx="8909897" cy="1692771"/>
          </a:xfrm>
          <a:prstGeom prst="rect">
            <a:avLst/>
          </a:prstGeom>
        </p:spPr>
        <p:txBody>
          <a:bodyPr wrap="square">
            <a:spAutoFit/>
          </a:bodyPr>
          <a:lstStyle/>
          <a:p>
            <a:pPr algn="r" rtl="1"/>
            <a:r>
              <a:rPr lang="ar-SA" sz="2600" dirty="0">
                <a:cs typeface="B Nazanin" pitchFamily="2" charset="-78"/>
              </a:rPr>
              <a:t>هنگامی که ظرفیت تولید از حدی در حدود 10 تن در ساعت بیشتر رود هیچ نیروی انسانی قادر نخواهد بود بار مناسب را به دستگاه برساند در این صورت یا باید به طور مستمر از لودر استفاده نمود که هزینه‌های آن بسیار گزاف است یا با هزینه‌ای بسیار اندک از فیدر استفاده نمود که مزیت باردهی یکنواخت به خط تولید را نیز به همراه دارد</a:t>
            </a:r>
            <a:endParaRPr lang="en-US" sz="2600" dirty="0">
              <a:cs typeface="B Nazanin" pitchFamily="2" charset="-78"/>
            </a:endParaRPr>
          </a:p>
        </p:txBody>
      </p:sp>
    </p:spTree>
    <p:extLst>
      <p:ext uri="{BB962C8B-B14F-4D97-AF65-F5344CB8AC3E}">
        <p14:creationId xmlns:p14="http://schemas.microsoft.com/office/powerpoint/2010/main" val="3483627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ln w="28575">
                  <a:solidFill>
                    <a:srgbClr val="7030A0"/>
                  </a:solidFill>
                </a:ln>
                <a:solidFill>
                  <a:schemeClr val="bg1"/>
                </a:solidFill>
                <a:latin typeface="Times New Roman" pitchFamily="18" charset="0"/>
                <a:cs typeface="B Titr" pitchFamily="2" charset="-78"/>
              </a:rPr>
              <a:t>سنگ شكن ها</a:t>
            </a:r>
            <a:endParaRPr lang="en-US" dirty="0">
              <a:ln w="28575">
                <a:solidFill>
                  <a:srgbClr val="7030A0"/>
                </a:solidFill>
              </a:ln>
              <a:solidFill>
                <a:schemeClr val="bg1"/>
              </a:solidFill>
              <a:latin typeface="Times New Roman" pitchFamily="18" charset="0"/>
              <a:cs typeface="B Titr" pitchFamily="2" charset="-78"/>
            </a:endParaRPr>
          </a:p>
        </p:txBody>
      </p:sp>
      <p:sp>
        <p:nvSpPr>
          <p:cNvPr id="3" name="Content Placeholder 2"/>
          <p:cNvSpPr>
            <a:spLocks noGrp="1"/>
          </p:cNvSpPr>
          <p:nvPr>
            <p:ph idx="1"/>
          </p:nvPr>
        </p:nvSpPr>
        <p:spPr>
          <a:xfrm>
            <a:off x="457200" y="1600200"/>
            <a:ext cx="8229600" cy="5141168"/>
          </a:xfrm>
        </p:spPr>
        <p:txBody>
          <a:bodyPr/>
          <a:lstStyle/>
          <a:p>
            <a:pPr marL="0" indent="0" algn="r" rtl="1">
              <a:buNone/>
            </a:pPr>
            <a:r>
              <a:rPr lang="fa-IR" sz="3000" b="1" dirty="0">
                <a:cs typeface="B Titr" pitchFamily="2" charset="-78"/>
              </a:rPr>
              <a:t>ا</a:t>
            </a:r>
            <a:r>
              <a:rPr lang="ar-SA" sz="3000" b="1" dirty="0" smtClean="0">
                <a:cs typeface="B Titr" pitchFamily="2" charset="-78"/>
              </a:rPr>
              <a:t>نواع </a:t>
            </a:r>
            <a:r>
              <a:rPr lang="ar-SA" sz="3000" b="1" dirty="0">
                <a:cs typeface="B Titr" pitchFamily="2" charset="-78"/>
              </a:rPr>
              <a:t>سنگ شكن ها</a:t>
            </a:r>
            <a:r>
              <a:rPr lang="ar-SA" sz="3000" b="1" dirty="0" smtClean="0">
                <a:cs typeface="B Titr" pitchFamily="2" charset="-78"/>
              </a:rPr>
              <a:t>:</a:t>
            </a:r>
            <a:endParaRPr lang="en-US" sz="3000" b="1" dirty="0" smtClean="0">
              <a:cs typeface="B Titr" pitchFamily="2" charset="-78"/>
            </a:endParaRPr>
          </a:p>
          <a:p>
            <a:pPr marL="0" indent="0" algn="r" rtl="1">
              <a:buNone/>
            </a:pPr>
            <a:endParaRPr lang="en-US" sz="2600" dirty="0">
              <a:cs typeface="B Titr" pitchFamily="2" charset="-78"/>
            </a:endParaRPr>
          </a:p>
          <a:p>
            <a:pPr marL="0" lvl="0" indent="0" algn="r" rtl="1">
              <a:buNone/>
            </a:pPr>
            <a:r>
              <a:rPr lang="ar-SA" sz="2600" b="1" dirty="0">
                <a:cs typeface="B Nazanin" pitchFamily="2" charset="-78"/>
              </a:rPr>
              <a:t>سنگ شكن هاي اوليه</a:t>
            </a:r>
            <a:endParaRPr lang="en-US" sz="2600" b="1" dirty="0">
              <a:cs typeface="B Nazanin" pitchFamily="2" charset="-78"/>
            </a:endParaRPr>
          </a:p>
          <a:p>
            <a:pPr algn="r" rtl="1"/>
            <a:r>
              <a:rPr lang="ar-SA" sz="2600" dirty="0">
                <a:cs typeface="B Nazanin" pitchFamily="2" charset="-78"/>
              </a:rPr>
              <a:t>الف</a:t>
            </a:r>
            <a:r>
              <a:rPr lang="en-US" sz="2600" dirty="0">
                <a:cs typeface="B Nazanin" pitchFamily="2" charset="-78"/>
              </a:rPr>
              <a:t>- </a:t>
            </a:r>
            <a:r>
              <a:rPr lang="ar-SA" sz="2600" dirty="0">
                <a:cs typeface="B Nazanin" pitchFamily="2" charset="-78"/>
              </a:rPr>
              <a:t>فكي</a:t>
            </a:r>
            <a:endParaRPr lang="en-US" sz="2600" dirty="0">
              <a:cs typeface="B Nazanin" pitchFamily="2" charset="-78"/>
            </a:endParaRPr>
          </a:p>
          <a:p>
            <a:pPr algn="r" rtl="1"/>
            <a:r>
              <a:rPr lang="ar-SA" sz="2600" dirty="0">
                <a:cs typeface="B Nazanin" pitchFamily="2" charset="-78"/>
              </a:rPr>
              <a:t>ب</a:t>
            </a:r>
            <a:r>
              <a:rPr lang="en-US" sz="2600" dirty="0">
                <a:cs typeface="B Nazanin" pitchFamily="2" charset="-78"/>
              </a:rPr>
              <a:t>- </a:t>
            </a:r>
            <a:r>
              <a:rPr lang="ar-SA" sz="2600" dirty="0">
                <a:cs typeface="B Nazanin" pitchFamily="2" charset="-78"/>
              </a:rPr>
              <a:t>دوراني</a:t>
            </a:r>
            <a:endParaRPr lang="en-US" sz="2600" dirty="0">
              <a:cs typeface="B Nazanin" pitchFamily="2" charset="-78"/>
            </a:endParaRPr>
          </a:p>
          <a:p>
            <a:pPr algn="r" rtl="1"/>
            <a:r>
              <a:rPr lang="ar-SA" sz="2600" dirty="0">
                <a:cs typeface="B Nazanin" pitchFamily="2" charset="-78"/>
              </a:rPr>
              <a:t>ج</a:t>
            </a:r>
            <a:r>
              <a:rPr lang="en-US" sz="2600" dirty="0">
                <a:cs typeface="B Nazanin" pitchFamily="2" charset="-78"/>
              </a:rPr>
              <a:t>- </a:t>
            </a:r>
            <a:r>
              <a:rPr lang="ar-SA" sz="2600" dirty="0">
                <a:cs typeface="B Nazanin" pitchFamily="2" charset="-78"/>
              </a:rPr>
              <a:t>چكشي</a:t>
            </a:r>
            <a:endParaRPr lang="en-US" sz="2600" dirty="0">
              <a:cs typeface="B Nazanin" pitchFamily="2" charset="-78"/>
            </a:endParaRPr>
          </a:p>
          <a:p>
            <a:pPr marL="0" lvl="0" indent="0" algn="r" rtl="1">
              <a:buNone/>
            </a:pPr>
            <a:r>
              <a:rPr lang="ar-SA" sz="2600" b="1" dirty="0">
                <a:cs typeface="B Nazanin" pitchFamily="2" charset="-78"/>
              </a:rPr>
              <a:t>سنگ شكن هاي ثانويه</a:t>
            </a:r>
            <a:endParaRPr lang="en-US" sz="2600" dirty="0">
              <a:cs typeface="B Nazanin" pitchFamily="2" charset="-78"/>
            </a:endParaRPr>
          </a:p>
          <a:p>
            <a:pPr algn="r" rtl="1"/>
            <a:r>
              <a:rPr lang="ar-SA" sz="2600" dirty="0">
                <a:cs typeface="B Nazanin" pitchFamily="2" charset="-78"/>
              </a:rPr>
              <a:t>الف- مخروطي</a:t>
            </a:r>
            <a:endParaRPr lang="en-US" sz="2600" dirty="0">
              <a:cs typeface="B Nazanin" pitchFamily="2" charset="-78"/>
            </a:endParaRPr>
          </a:p>
          <a:p>
            <a:pPr algn="r" rtl="1"/>
            <a:r>
              <a:rPr lang="ar-SA" sz="2600" dirty="0">
                <a:cs typeface="B Nazanin" pitchFamily="2" charset="-78"/>
              </a:rPr>
              <a:t>ب- غلتكي</a:t>
            </a:r>
            <a:endParaRPr lang="en-US" sz="2600" dirty="0">
              <a:cs typeface="B Nazanin" pitchFamily="2" charset="-78"/>
            </a:endParaRPr>
          </a:p>
          <a:p>
            <a:pPr algn="r" rtl="1"/>
            <a:r>
              <a:rPr lang="ar-SA" sz="2600" dirty="0">
                <a:cs typeface="B Nazanin" pitchFamily="2" charset="-78"/>
              </a:rPr>
              <a:t>ج- آسياب چكشي</a:t>
            </a:r>
            <a:endParaRPr lang="en-US" sz="2600" dirty="0">
              <a:cs typeface="B Nazanin" pitchFamily="2" charset="-78"/>
            </a:endParaRPr>
          </a:p>
          <a:p>
            <a:pPr algn="r"/>
            <a:endParaRPr lang="en-US" sz="2600" dirty="0">
              <a:cs typeface="B Nazanin" pitchFamily="2" charset="-78"/>
            </a:endParaRPr>
          </a:p>
        </p:txBody>
      </p:sp>
    </p:spTree>
    <p:extLst>
      <p:ext uri="{BB962C8B-B14F-4D97-AF65-F5344CB8AC3E}">
        <p14:creationId xmlns:p14="http://schemas.microsoft.com/office/powerpoint/2010/main" val="137768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algn="r" rtl="1">
              <a:buFont typeface="Wingdings" pitchFamily="2" charset="2"/>
              <a:buChar char="q"/>
            </a:pPr>
            <a:r>
              <a:rPr lang="ar-SA" sz="2600" dirty="0">
                <a:cs typeface="B Nazanin" pitchFamily="2" charset="-78"/>
              </a:rPr>
              <a:t>فيدرهای تولیدی </a:t>
            </a:r>
            <a:r>
              <a:rPr lang="ar-SA" sz="2600" dirty="0" smtClean="0">
                <a:cs typeface="B Nazanin" pitchFamily="2" charset="-78"/>
              </a:rPr>
              <a:t>بسته </a:t>
            </a:r>
            <a:r>
              <a:rPr lang="ar-SA" sz="2600" dirty="0">
                <a:cs typeface="B Nazanin" pitchFamily="2" charset="-78"/>
              </a:rPr>
              <a:t>به نوع كار، نوع مواد و اندازه و مقدار آن به انواع زير تقسيم </a:t>
            </a:r>
            <a:r>
              <a:rPr lang="ar-SA" sz="2600" dirty="0" smtClean="0">
                <a:cs typeface="B Nazanin" pitchFamily="2" charset="-78"/>
              </a:rPr>
              <a:t>مي‌شوند</a:t>
            </a:r>
            <a:endParaRPr lang="en-US" sz="2600" dirty="0" smtClean="0">
              <a:cs typeface="B Nazanin" pitchFamily="2" charset="-78"/>
            </a:endParaRPr>
          </a:p>
          <a:p>
            <a:pPr marL="0" indent="0" algn="r" rtl="1">
              <a:buNone/>
            </a:pPr>
            <a:r>
              <a:rPr lang="fa-IR" sz="2600" dirty="0" smtClean="0">
                <a:cs typeface="B Nazanin" pitchFamily="2" charset="-78"/>
              </a:rPr>
              <a:t>1-</a:t>
            </a:r>
            <a:r>
              <a:rPr lang="en-US" sz="2600" dirty="0" smtClean="0">
                <a:cs typeface="B Nazanin" pitchFamily="2" charset="-78"/>
              </a:rPr>
              <a:t>  </a:t>
            </a:r>
            <a:r>
              <a:rPr lang="ar-SA" sz="2600" b="1" dirty="0" smtClean="0">
                <a:cs typeface="B Nazanin" pitchFamily="2" charset="-78"/>
              </a:rPr>
              <a:t>فیدر ویبراتوری</a:t>
            </a:r>
            <a:r>
              <a:rPr lang="en-US" sz="2600" dirty="0" smtClean="0">
                <a:cs typeface="B Nazanin" pitchFamily="2" charset="-78"/>
              </a:rPr>
              <a:t>     </a:t>
            </a:r>
            <a:r>
              <a:rPr lang="fa-IR" sz="2600" dirty="0" smtClean="0">
                <a:cs typeface="B Nazanin" pitchFamily="2" charset="-78"/>
              </a:rPr>
              <a:t>2- </a:t>
            </a:r>
            <a:r>
              <a:rPr lang="ar-SA" sz="2600" b="1" dirty="0" smtClean="0">
                <a:cs typeface="B Nazanin" pitchFamily="2" charset="-78"/>
              </a:rPr>
              <a:t>فیدر گریزلی</a:t>
            </a:r>
            <a:r>
              <a:rPr lang="en-US" sz="2600" dirty="0" smtClean="0">
                <a:cs typeface="B Nazanin" pitchFamily="2" charset="-78"/>
              </a:rPr>
              <a:t>          </a:t>
            </a:r>
            <a:r>
              <a:rPr lang="fa-IR" sz="2600" dirty="0" smtClean="0">
                <a:cs typeface="B Nazanin" pitchFamily="2" charset="-78"/>
              </a:rPr>
              <a:t>3- </a:t>
            </a:r>
            <a:r>
              <a:rPr lang="ar-SA" sz="2600" b="1" dirty="0" smtClean="0">
                <a:cs typeface="B Nazanin" pitchFamily="2" charset="-78"/>
              </a:rPr>
              <a:t>فیدر زنجیری</a:t>
            </a:r>
            <a:r>
              <a:rPr lang="en-US" sz="2600" b="1" dirty="0" smtClean="0">
                <a:cs typeface="B Nazanin" pitchFamily="2" charset="-78"/>
              </a:rPr>
              <a:t> </a:t>
            </a:r>
            <a:r>
              <a:rPr lang="en-US" sz="2600" dirty="0" smtClean="0">
                <a:cs typeface="B Nazanin" pitchFamily="2" charset="-78"/>
              </a:rPr>
              <a:t> </a:t>
            </a:r>
          </a:p>
          <a:p>
            <a:pPr algn="r"/>
            <a:endParaRPr lang="fa-IR" sz="2600" dirty="0" smtClean="0">
              <a:cs typeface="B Nazanin" pitchFamily="2" charset="-78"/>
            </a:endParaRPr>
          </a:p>
          <a:p>
            <a:pPr algn="r"/>
            <a:endParaRPr lang="en-US" sz="2600" dirty="0">
              <a:cs typeface="B Nazanin" pitchFamily="2" charset="-78"/>
            </a:endParaRPr>
          </a:p>
        </p:txBody>
      </p:sp>
      <p:pic>
        <p:nvPicPr>
          <p:cNvPr id="4" name="Picture 3" descr="http://www.mahyarcrusher.com/images/product/grizzlyfeeder.jpg"/>
          <p:cNvPicPr/>
          <p:nvPr/>
        </p:nvPicPr>
        <p:blipFill>
          <a:blip r:embed="rId2" cstate="print"/>
          <a:srcRect/>
          <a:stretch>
            <a:fillRect/>
          </a:stretch>
        </p:blipFill>
        <p:spPr bwMode="auto">
          <a:xfrm>
            <a:off x="4283968" y="3422140"/>
            <a:ext cx="3816424" cy="2736304"/>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323528" y="4005064"/>
            <a:ext cx="3816424" cy="2664296"/>
          </a:xfrm>
          <a:prstGeom prst="rect">
            <a:avLst/>
          </a:prstGeom>
          <a:noFill/>
          <a:ln w="9525">
            <a:noFill/>
            <a:miter lim="800000"/>
            <a:headEnd/>
            <a:tailEnd/>
          </a:ln>
        </p:spPr>
      </p:pic>
    </p:spTree>
    <p:extLst>
      <p:ext uri="{BB962C8B-B14F-4D97-AF65-F5344CB8AC3E}">
        <p14:creationId xmlns:p14="http://schemas.microsoft.com/office/powerpoint/2010/main" val="1816391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r" rtl="1">
              <a:buNone/>
            </a:pPr>
            <a:r>
              <a:rPr lang="fa-IR" sz="3000" dirty="0" smtClean="0">
                <a:solidFill>
                  <a:schemeClr val="bg1"/>
                </a:solidFill>
                <a:cs typeface="B Titr" pitchFamily="2" charset="-78"/>
              </a:rPr>
              <a:t>مشخصات فیدر</a:t>
            </a:r>
          </a:p>
          <a:p>
            <a:pPr algn="r" rtl="1"/>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2863205" cy="1944216"/>
          </a:xfrm>
          <a:prstGeom prst="rect">
            <a:avLst/>
          </a:prstGeom>
          <a:noFill/>
          <a:ln>
            <a:noFill/>
          </a:ln>
        </p:spPr>
      </p:pic>
      <p:pic>
        <p:nvPicPr>
          <p:cNvPr id="5" name="Picture 4"/>
          <p:cNvPicPr/>
          <p:nvPr/>
        </p:nvPicPr>
        <p:blipFill>
          <a:blip r:embed="rId3"/>
          <a:stretch>
            <a:fillRect/>
          </a:stretch>
        </p:blipFill>
        <p:spPr>
          <a:xfrm>
            <a:off x="3980916" y="2204864"/>
            <a:ext cx="5163083" cy="1584176"/>
          </a:xfrm>
          <a:prstGeom prst="rect">
            <a:avLst/>
          </a:prstGeom>
        </p:spPr>
      </p:pic>
      <p:pic>
        <p:nvPicPr>
          <p:cNvPr id="6" name="Content Placeholder 3"/>
          <p:cNvPicPr>
            <a:picLocks/>
          </p:cNvPicPr>
          <p:nvPr/>
        </p:nvPicPr>
        <p:blipFill>
          <a:blip r:embed="rId4"/>
          <a:stretch>
            <a:fillRect/>
          </a:stretch>
        </p:blipFill>
        <p:spPr bwMode="auto">
          <a:xfrm>
            <a:off x="22491" y="3861048"/>
            <a:ext cx="375742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5"/>
          <a:stretch>
            <a:fillRect/>
          </a:stretch>
        </p:blipFill>
        <p:spPr>
          <a:xfrm>
            <a:off x="3851920" y="4581128"/>
            <a:ext cx="5196096" cy="1406525"/>
          </a:xfrm>
          <a:prstGeom prst="rect">
            <a:avLst/>
          </a:prstGeom>
        </p:spPr>
      </p:pic>
    </p:spTree>
    <p:extLst>
      <p:ext uri="{BB962C8B-B14F-4D97-AF65-F5344CB8AC3E}">
        <p14:creationId xmlns:p14="http://schemas.microsoft.com/office/powerpoint/2010/main" val="1634119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ln w="28575">
                  <a:solidFill>
                    <a:srgbClr val="7030A0"/>
                  </a:solidFill>
                </a:ln>
                <a:solidFill>
                  <a:schemeClr val="bg1"/>
                </a:solidFill>
                <a:latin typeface="Times New Roman" pitchFamily="18" charset="0"/>
                <a:cs typeface="B Titr" pitchFamily="2" charset="-78"/>
              </a:rPr>
              <a:t>سرند</a:t>
            </a:r>
            <a:r>
              <a:rPr lang="en-US" dirty="0"/>
              <a:t/>
            </a:r>
            <a:br>
              <a:rPr lang="en-US" dirty="0"/>
            </a:br>
            <a:endParaRPr lang="en-US" dirty="0"/>
          </a:p>
        </p:txBody>
      </p:sp>
      <p:sp>
        <p:nvSpPr>
          <p:cNvPr id="6" name="Content Placeholder 5"/>
          <p:cNvSpPr>
            <a:spLocks noGrp="1"/>
          </p:cNvSpPr>
          <p:nvPr>
            <p:ph idx="1"/>
          </p:nvPr>
        </p:nvSpPr>
        <p:spPr>
          <a:xfrm>
            <a:off x="4427984" y="1310034"/>
            <a:ext cx="4739936" cy="4525963"/>
          </a:xfrm>
        </p:spPr>
        <p:txBody>
          <a:bodyPr/>
          <a:lstStyle/>
          <a:p>
            <a:pPr algn="r" rtl="1">
              <a:buFont typeface="Wingdings" pitchFamily="2" charset="2"/>
              <a:buChar char="v"/>
            </a:pPr>
            <a:r>
              <a:rPr lang="en-US" sz="2600" b="1" dirty="0">
                <a:cs typeface="B Nazanin" pitchFamily="2" charset="-78"/>
              </a:rPr>
              <a:t> </a:t>
            </a:r>
            <a:r>
              <a:rPr lang="ar-SA" sz="2600" dirty="0">
                <a:cs typeface="B Nazanin" pitchFamily="2" charset="-78"/>
              </a:rPr>
              <a:t>به معنی جدا کننده و تفکیک کننده می‌باشد . از این دستگاه جهت دانه بندی مصالح طبیعی جهت تغذیه سنگ شکن های ثانویه و یا شکسته جهت تفکیک مصالح خروجی از سنگ شکن ها استفاده می‌گردد</a:t>
            </a:r>
            <a:r>
              <a:rPr lang="en-US" sz="2600" dirty="0">
                <a:cs typeface="B Nazanin" pitchFamily="2" charset="-78"/>
              </a:rPr>
              <a:t> </a:t>
            </a:r>
            <a:r>
              <a:rPr lang="en-US" sz="2600" dirty="0" smtClean="0">
                <a:cs typeface="B Nazanin" pitchFamily="2" charset="-78"/>
              </a:rPr>
              <a:t>.</a:t>
            </a:r>
            <a:endParaRPr lang="en-US" sz="2600" dirty="0">
              <a:cs typeface="B Nazanin" pitchFamily="2" charset="-78"/>
            </a:endParaRPr>
          </a:p>
          <a:p>
            <a:pPr algn="r" rtl="1">
              <a:buFont typeface="Wingdings" pitchFamily="2" charset="2"/>
              <a:buChar char="v"/>
            </a:pPr>
            <a:endParaRPr lang="en-US" sz="2600" dirty="0" smtClean="0">
              <a:cs typeface="B Nazanin" pitchFamily="2" charset="-78"/>
            </a:endParaRPr>
          </a:p>
          <a:p>
            <a:pPr algn="r" rtl="1">
              <a:buFont typeface="Wingdings" pitchFamily="2" charset="2"/>
              <a:buChar char="v"/>
            </a:pPr>
            <a:r>
              <a:rPr lang="ar-SA" sz="2600" dirty="0" smtClean="0">
                <a:cs typeface="B Nazanin" pitchFamily="2" charset="-78"/>
              </a:rPr>
              <a:t>به </a:t>
            </a:r>
            <a:r>
              <a:rPr lang="ar-SA" sz="2600" dirty="0">
                <a:cs typeface="B Nazanin" pitchFamily="2" charset="-78"/>
              </a:rPr>
              <a:t>منظور استفاده بهینه از سطح مفید توری ، سرندها در طول ها , عرض ها و طبقات مختلف ساخته می شوند و قادرند دانه بندی مصالح را در ظرفیت های مختلف برحسب تن در ساعت انجام دهند</a:t>
            </a:r>
            <a:r>
              <a:rPr lang="en-US" sz="2600" dirty="0">
                <a:cs typeface="B Nazanin" pitchFamily="2" charset="-78"/>
              </a:rPr>
              <a:t> .</a:t>
            </a:r>
          </a:p>
          <a:p>
            <a:pPr algn="r"/>
            <a:r>
              <a:rPr lang="ar-SA" sz="2600" dirty="0" smtClean="0">
                <a:cs typeface="B Nazanin" pitchFamily="2" charset="-78"/>
              </a:rPr>
              <a:t> </a:t>
            </a:r>
            <a:endParaRPr lang="en-US" sz="2600" dirty="0">
              <a:cs typeface="B Nazanin" pitchFamily="2" charset="-78"/>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36912"/>
            <a:ext cx="4104456" cy="2808312"/>
          </a:xfrm>
          <a:prstGeom prst="rect">
            <a:avLst/>
          </a:prstGeom>
          <a:noFill/>
          <a:ln>
            <a:noFill/>
          </a:ln>
        </p:spPr>
      </p:pic>
    </p:spTree>
    <p:extLst>
      <p:ext uri="{BB962C8B-B14F-4D97-AF65-F5344CB8AC3E}">
        <p14:creationId xmlns:p14="http://schemas.microsoft.com/office/powerpoint/2010/main" val="29021318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p:txBody>
          <a:bodyPr/>
          <a:lstStyle/>
          <a:p>
            <a:pPr algn="r" rtl="1">
              <a:buFont typeface="Wingdings" pitchFamily="2" charset="2"/>
              <a:buChar char="v"/>
            </a:pPr>
            <a:r>
              <a:rPr lang="ar-SA" sz="2600" dirty="0">
                <a:cs typeface="B Nazanin" pitchFamily="2" charset="-78"/>
              </a:rPr>
              <a:t>جهت افزایش درصد تفکیک در دانه بندی مصالح ، سرند ها با شیب مناسب ساخته می شوند</a:t>
            </a:r>
            <a:r>
              <a:rPr lang="en-US" sz="2600" dirty="0">
                <a:cs typeface="B Nazanin" pitchFamily="2" charset="-78"/>
              </a:rPr>
              <a:t> </a:t>
            </a:r>
            <a:r>
              <a:rPr lang="en-US" sz="2600" dirty="0" smtClean="0">
                <a:cs typeface="B Nazanin" pitchFamily="2" charset="-78"/>
              </a:rPr>
              <a:t>.</a:t>
            </a:r>
            <a:endParaRPr lang="en-US" sz="2600" dirty="0">
              <a:cs typeface="B Nazanin" pitchFamily="2" charset="-78"/>
            </a:endParaRPr>
          </a:p>
          <a:p>
            <a:pPr algn="r" rtl="1">
              <a:buFont typeface="Wingdings" pitchFamily="2" charset="2"/>
              <a:buChar char="v"/>
            </a:pPr>
            <a:endParaRPr lang="en-US" sz="2600" dirty="0" smtClean="0">
              <a:cs typeface="B Nazanin" pitchFamily="2" charset="-78"/>
            </a:endParaRPr>
          </a:p>
          <a:p>
            <a:pPr algn="r" rtl="1">
              <a:buFont typeface="Wingdings" pitchFamily="2" charset="2"/>
              <a:buChar char="v"/>
            </a:pPr>
            <a:r>
              <a:rPr lang="ar-SA" sz="2600" dirty="0" smtClean="0">
                <a:cs typeface="B Nazanin" pitchFamily="2" charset="-78"/>
              </a:rPr>
              <a:t>نیروی </a:t>
            </a:r>
            <a:r>
              <a:rPr lang="ar-SA" sz="2600" dirty="0">
                <a:cs typeface="B Nazanin" pitchFamily="2" charset="-78"/>
              </a:rPr>
              <a:t>محرکه سرندها الکتروموتور بوده که توسط گاردان به محور سرند متصل </a:t>
            </a:r>
            <a:r>
              <a:rPr lang="ar-SA" sz="2600" dirty="0" smtClean="0">
                <a:cs typeface="B Nazanin" pitchFamily="2" charset="-78"/>
              </a:rPr>
              <a:t>است</a:t>
            </a:r>
            <a:r>
              <a:rPr lang="en-US" sz="2600" dirty="0" smtClean="0">
                <a:cs typeface="B Nazanin" pitchFamily="2" charset="-78"/>
              </a:rPr>
              <a:t>.</a:t>
            </a:r>
            <a:endParaRPr lang="en-US" sz="2600" dirty="0">
              <a:cs typeface="B Nazanin" pitchFamily="2" charset="-78"/>
            </a:endParaRPr>
          </a:p>
        </p:txBody>
      </p:sp>
      <p:pic>
        <p:nvPicPr>
          <p:cNvPr id="5" name="Picture 4"/>
          <p:cNvPicPr/>
          <p:nvPr/>
        </p:nvPicPr>
        <p:blipFill>
          <a:blip r:embed="rId2"/>
          <a:stretch>
            <a:fillRect/>
          </a:stretch>
        </p:blipFill>
        <p:spPr>
          <a:xfrm>
            <a:off x="562719" y="3789040"/>
            <a:ext cx="5305425" cy="2253382"/>
          </a:xfrm>
          <a:prstGeom prst="rect">
            <a:avLst/>
          </a:prstGeom>
        </p:spPr>
      </p:pic>
    </p:spTree>
    <p:extLst>
      <p:ext uri="{BB962C8B-B14F-4D97-AF65-F5344CB8AC3E}">
        <p14:creationId xmlns:p14="http://schemas.microsoft.com/office/powerpoint/2010/main" val="1947009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tx1"/>
              </a:solidFill>
            </a:endParaRPr>
          </a:p>
        </p:txBody>
      </p:sp>
      <p:sp>
        <p:nvSpPr>
          <p:cNvPr id="3" name="Content Placeholder 2"/>
          <p:cNvSpPr>
            <a:spLocks noGrp="1"/>
          </p:cNvSpPr>
          <p:nvPr>
            <p:ph idx="1"/>
          </p:nvPr>
        </p:nvSpPr>
        <p:spPr>
          <a:xfrm>
            <a:off x="4067944" y="1600200"/>
            <a:ext cx="4618856" cy="4525963"/>
          </a:xfrm>
        </p:spPr>
        <p:txBody>
          <a:bodyPr/>
          <a:lstStyle/>
          <a:p>
            <a:pPr marL="0" indent="0" algn="r" rtl="1">
              <a:buNone/>
            </a:pPr>
            <a:r>
              <a:rPr lang="ar-SA" sz="3000" dirty="0">
                <a:cs typeface="B Titr" pitchFamily="2" charset="-78"/>
              </a:rPr>
              <a:t>ویژگی های سرند </a:t>
            </a:r>
            <a:r>
              <a:rPr lang="ar-SA" sz="3000" dirty="0" smtClean="0">
                <a:cs typeface="B Titr" pitchFamily="2" charset="-78"/>
              </a:rPr>
              <a:t>ارتعاشی</a:t>
            </a:r>
            <a:endParaRPr lang="en-US" sz="3000" dirty="0" smtClean="0">
              <a:cs typeface="B Titr" pitchFamily="2" charset="-78"/>
            </a:endParaRPr>
          </a:p>
          <a:p>
            <a:pPr marL="0" indent="0" algn="r" rtl="1">
              <a:buNone/>
            </a:pPr>
            <a:endParaRPr lang="fa-IR" sz="3000" dirty="0" smtClean="0">
              <a:cs typeface="B Titr" pitchFamily="2" charset="-78"/>
            </a:endParaRPr>
          </a:p>
          <a:p>
            <a:pPr lvl="0" algn="r" rtl="1">
              <a:buFont typeface="Wingdings" pitchFamily="2" charset="2"/>
              <a:buChar char="q"/>
            </a:pPr>
            <a:r>
              <a:rPr lang="fa-IR" sz="2600" dirty="0">
                <a:cs typeface="B Nazanin" pitchFamily="2" charset="-78"/>
              </a:rPr>
              <a:t>تنظیم دامنه ارتعاش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نصب </a:t>
            </a:r>
            <a:r>
              <a:rPr lang="fa-IR" sz="2600" dirty="0">
                <a:cs typeface="B Nazanin" pitchFamily="2" charset="-78"/>
              </a:rPr>
              <a:t>و تعویض سریع و آسان توری با استفاده از گوه های </a:t>
            </a:r>
            <a:r>
              <a:rPr lang="fa-IR" sz="2600" dirty="0" smtClean="0">
                <a:cs typeface="B Nazanin" pitchFamily="2" charset="-78"/>
              </a:rPr>
              <a:t>چوبی</a:t>
            </a:r>
            <a:endParaRPr lang="en-US" sz="2600" dirty="0">
              <a:cs typeface="B Nazanin" pitchFamily="2" charset="-78"/>
            </a:endParaRPr>
          </a:p>
        </p:txBody>
      </p:sp>
      <p:pic>
        <p:nvPicPr>
          <p:cNvPr id="4" name="Picture 2" descr="picvib"/>
          <p:cNvPicPr>
            <a:picLocks noChangeAspect="1" noChangeArrowheads="1"/>
          </p:cNvPicPr>
          <p:nvPr/>
        </p:nvPicPr>
        <p:blipFill>
          <a:blip r:embed="rId2" cstate="print"/>
          <a:srcRect/>
          <a:stretch>
            <a:fillRect/>
          </a:stretch>
        </p:blipFill>
        <p:spPr bwMode="auto">
          <a:xfrm>
            <a:off x="72008" y="3050591"/>
            <a:ext cx="3995936" cy="3546761"/>
          </a:xfrm>
          <a:prstGeom prst="rect">
            <a:avLst/>
          </a:prstGeom>
          <a:noFill/>
          <a:ln w="9525">
            <a:noFill/>
            <a:miter lim="800000"/>
            <a:headEnd/>
            <a:tailEnd/>
          </a:ln>
        </p:spPr>
      </p:pic>
    </p:spTree>
    <p:extLst>
      <p:ext uri="{BB962C8B-B14F-4D97-AF65-F5344CB8AC3E}">
        <p14:creationId xmlns:p14="http://schemas.microsoft.com/office/powerpoint/2010/main" val="1153645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3000" dirty="0" smtClean="0">
                <a:solidFill>
                  <a:schemeClr val="tx1"/>
                </a:solidFill>
                <a:cs typeface="B Titr" pitchFamily="2" charset="-78"/>
              </a:rPr>
              <a:t>مشخصات </a:t>
            </a:r>
            <a:r>
              <a:rPr lang="ar-SA" sz="3000" dirty="0" smtClean="0">
                <a:solidFill>
                  <a:schemeClr val="tx1"/>
                </a:solidFill>
                <a:cs typeface="B Titr" pitchFamily="2" charset="-78"/>
              </a:rPr>
              <a:t>سرند ارتعاشی</a:t>
            </a:r>
            <a:endParaRPr lang="en-US" sz="3000" dirty="0">
              <a:solidFill>
                <a:schemeClr val="tx1"/>
              </a:solidFill>
            </a:endParaRPr>
          </a:p>
        </p:txBody>
      </p:sp>
      <p:sp>
        <p:nvSpPr>
          <p:cNvPr id="3" name="Content Placeholder 2"/>
          <p:cNvSpPr>
            <a:spLocks noGrp="1"/>
          </p:cNvSpPr>
          <p:nvPr>
            <p:ph idx="1"/>
          </p:nvPr>
        </p:nvSpPr>
        <p:spPr/>
        <p:txBody>
          <a:bodyPr/>
          <a:lstStyle/>
          <a:p>
            <a:pPr algn="r" rtl="1"/>
            <a:r>
              <a:rPr lang="fa-IR" dirty="0" smtClean="0"/>
              <a:t>مشخصات</a:t>
            </a:r>
            <a:endParaRPr lang="en-US" dirty="0"/>
          </a:p>
        </p:txBody>
      </p:sp>
      <p:pic>
        <p:nvPicPr>
          <p:cNvPr id="4" name="Content Placeholder 3"/>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5496" y="1867694"/>
            <a:ext cx="3057400" cy="278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a:stretch>
            <a:fillRect/>
          </a:stretch>
        </p:blipFill>
        <p:spPr>
          <a:xfrm>
            <a:off x="3164904" y="1628800"/>
            <a:ext cx="5943600" cy="1727200"/>
          </a:xfrm>
          <a:prstGeom prst="rect">
            <a:avLst/>
          </a:prstGeom>
        </p:spPr>
      </p:pic>
      <p:pic>
        <p:nvPicPr>
          <p:cNvPr id="6" name="Picture 5"/>
          <p:cNvPicPr/>
          <p:nvPr/>
        </p:nvPicPr>
        <p:blipFill>
          <a:blip r:embed="rId4"/>
          <a:stretch>
            <a:fillRect/>
          </a:stretch>
        </p:blipFill>
        <p:spPr>
          <a:xfrm>
            <a:off x="1691680" y="5013176"/>
            <a:ext cx="5305425" cy="1758276"/>
          </a:xfrm>
          <a:prstGeom prst="rect">
            <a:avLst/>
          </a:prstGeom>
        </p:spPr>
      </p:pic>
      <p:pic>
        <p:nvPicPr>
          <p:cNvPr id="7" name="Picture 6"/>
          <p:cNvPicPr/>
          <p:nvPr/>
        </p:nvPicPr>
        <p:blipFill>
          <a:blip r:embed="rId5"/>
          <a:stretch>
            <a:fillRect/>
          </a:stretch>
        </p:blipFill>
        <p:spPr>
          <a:xfrm>
            <a:off x="3164904" y="3455268"/>
            <a:ext cx="5943600" cy="1485900"/>
          </a:xfrm>
          <a:prstGeom prst="rect">
            <a:avLst/>
          </a:prstGeom>
        </p:spPr>
      </p:pic>
    </p:spTree>
    <p:extLst>
      <p:ext uri="{BB962C8B-B14F-4D97-AF65-F5344CB8AC3E}">
        <p14:creationId xmlns:p14="http://schemas.microsoft.com/office/powerpoint/2010/main" val="354163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ln w="28575">
                  <a:solidFill>
                    <a:srgbClr val="7030A0"/>
                  </a:solidFill>
                </a:ln>
                <a:solidFill>
                  <a:schemeClr val="bg1"/>
                </a:solidFill>
                <a:latin typeface="Times New Roman" pitchFamily="18" charset="0"/>
                <a:cs typeface="B Titr" pitchFamily="2" charset="-78"/>
              </a:rPr>
              <a:t>نوار</a:t>
            </a:r>
            <a:r>
              <a:rPr lang="ar-SA" b="1" dirty="0">
                <a:cs typeface="B Titr" pitchFamily="2" charset="-78"/>
              </a:rPr>
              <a:t> </a:t>
            </a:r>
            <a:r>
              <a:rPr lang="ar-SA" dirty="0">
                <a:ln w="28575">
                  <a:solidFill>
                    <a:srgbClr val="7030A0"/>
                  </a:solidFill>
                </a:ln>
                <a:solidFill>
                  <a:schemeClr val="bg1"/>
                </a:solidFill>
                <a:latin typeface="Times New Roman" pitchFamily="18" charset="0"/>
                <a:cs typeface="B Titr" pitchFamily="2" charset="-78"/>
              </a:rPr>
              <a:t>نقاله</a:t>
            </a:r>
            <a:r>
              <a:rPr lang="ar-SA" dirty="0">
                <a:cs typeface="B Titr" pitchFamily="2" charset="-78"/>
              </a:rPr>
              <a:t> </a:t>
            </a:r>
            <a:endParaRPr lang="en-US" dirty="0">
              <a:cs typeface="B Titr" pitchFamily="2" charset="-78"/>
            </a:endParaRPr>
          </a:p>
        </p:txBody>
      </p:sp>
      <p:sp>
        <p:nvSpPr>
          <p:cNvPr id="5" name="Content Placeholder 4"/>
          <p:cNvSpPr>
            <a:spLocks noGrp="1"/>
          </p:cNvSpPr>
          <p:nvPr>
            <p:ph idx="1"/>
          </p:nvPr>
        </p:nvSpPr>
        <p:spPr>
          <a:xfrm>
            <a:off x="5292080" y="1600201"/>
            <a:ext cx="3394720" cy="3052936"/>
          </a:xfrm>
        </p:spPr>
        <p:txBody>
          <a:bodyPr/>
          <a:lstStyle/>
          <a:p>
            <a:pPr algn="r" rtl="1">
              <a:buFont typeface="Wingdings" pitchFamily="2" charset="2"/>
              <a:buChar char="v"/>
            </a:pPr>
            <a:r>
              <a:rPr lang="ar-SA" sz="2600" dirty="0">
                <a:cs typeface="B Nazanin" pitchFamily="2" charset="-78"/>
              </a:rPr>
              <a:t>جهت تغذیه دستگاه های سنگ شکن و حمل مواد اولیه ورودی و خروج مصالح تولیدی مورد استفاده قرار می گیرد</a:t>
            </a:r>
            <a:r>
              <a:rPr lang="en-US" sz="2600" dirty="0">
                <a:cs typeface="B Nazanin" pitchFamily="2" charset="-78"/>
              </a:rPr>
              <a:t>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4876800" cy="2543175"/>
          </a:xfrm>
          <a:prstGeom prst="rect">
            <a:avLst/>
          </a:prstGeom>
          <a:noFill/>
          <a:ln>
            <a:noFill/>
          </a:ln>
        </p:spPr>
      </p:pic>
      <p:pic>
        <p:nvPicPr>
          <p:cNvPr id="7" name="Picture 6"/>
          <p:cNvPicPr/>
          <p:nvPr/>
        </p:nvPicPr>
        <p:blipFill>
          <a:blip r:embed="rId3"/>
          <a:stretch>
            <a:fillRect/>
          </a:stretch>
        </p:blipFill>
        <p:spPr>
          <a:xfrm>
            <a:off x="1763688" y="4581128"/>
            <a:ext cx="5943600" cy="2040890"/>
          </a:xfrm>
          <a:prstGeom prst="rect">
            <a:avLst/>
          </a:prstGeom>
        </p:spPr>
      </p:pic>
    </p:spTree>
    <p:extLst>
      <p:ext uri="{BB962C8B-B14F-4D97-AF65-F5344CB8AC3E}">
        <p14:creationId xmlns:p14="http://schemas.microsoft.com/office/powerpoint/2010/main" val="3336209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avar.fl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4029928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lstStyle/>
          <a:p>
            <a:pPr marL="0" indent="0" algn="r" rtl="1">
              <a:buNone/>
            </a:pPr>
            <a:r>
              <a:rPr lang="fa-IR" sz="3000" b="1" dirty="0">
                <a:cs typeface="B Titr" pitchFamily="2" charset="-78"/>
              </a:rPr>
              <a:t>انواع سنگ شکن</a:t>
            </a:r>
            <a:r>
              <a:rPr lang="fa-IR" sz="3000" b="1" dirty="0" smtClean="0">
                <a:cs typeface="B Titr" pitchFamily="2" charset="-78"/>
              </a:rPr>
              <a:t>:</a:t>
            </a:r>
            <a:endParaRPr lang="en-US" sz="3000" dirty="0">
              <a:cs typeface="B Titr" pitchFamily="2" charset="-78"/>
            </a:endParaRPr>
          </a:p>
          <a:p>
            <a:pPr algn="r" rtl="1"/>
            <a:r>
              <a:rPr lang="fa-IR" sz="2600" b="1" dirty="0">
                <a:cs typeface="B Nazanin" pitchFamily="2" charset="-78"/>
              </a:rPr>
              <a:t>الف:سنگ شكن هاي متحرك(</a:t>
            </a:r>
            <a:r>
              <a:rPr lang="en-US" sz="2600" b="1" dirty="0">
                <a:cs typeface="B Nazanin" pitchFamily="2" charset="-78"/>
              </a:rPr>
              <a:t>MOBILE CRUSHER</a:t>
            </a:r>
            <a:r>
              <a:rPr lang="fa-IR" sz="2600" b="1" dirty="0">
                <a:cs typeface="B Nazanin" pitchFamily="2" charset="-78"/>
              </a:rPr>
              <a:t>)</a:t>
            </a:r>
            <a:br>
              <a:rPr lang="fa-IR" sz="2600" b="1" dirty="0">
                <a:cs typeface="B Nazanin" pitchFamily="2" charset="-78"/>
              </a:rPr>
            </a:br>
            <a:r>
              <a:rPr lang="fa-IR" sz="2600" b="1" dirty="0">
                <a:cs typeface="B Nazanin" pitchFamily="2" charset="-78"/>
              </a:rPr>
              <a:t>ب:سنگ شكن هاي ثابت(</a:t>
            </a:r>
            <a:r>
              <a:rPr lang="en-US" sz="2600" b="1" dirty="0">
                <a:cs typeface="B Nazanin" pitchFamily="2" charset="-78"/>
              </a:rPr>
              <a:t>STATIONARY CRUSHER</a:t>
            </a:r>
            <a:r>
              <a:rPr lang="fa-IR" sz="2600" b="1" dirty="0">
                <a:cs typeface="B Nazanin" pitchFamily="2" charset="-78"/>
              </a:rPr>
              <a:t>)</a:t>
            </a:r>
            <a:endParaRPr lang="en-US" sz="2600" dirty="0">
              <a:cs typeface="B Nazanin" pitchFamily="2" charset="-78"/>
            </a:endParaRPr>
          </a:p>
          <a:p>
            <a:pPr marL="0" indent="0" algn="r" rtl="1">
              <a:buNone/>
            </a:pPr>
            <a:r>
              <a:rPr lang="en-US" sz="2600" b="1" dirty="0">
                <a:cs typeface="B Nazanin" pitchFamily="2" charset="-78"/>
              </a:rPr>
              <a:t> </a:t>
            </a:r>
            <a:endParaRPr lang="en-US" sz="2600" dirty="0">
              <a:cs typeface="B Nazanin" pitchFamily="2" charset="-78"/>
            </a:endParaRPr>
          </a:p>
          <a:p>
            <a:pPr algn="r" rtl="1"/>
            <a:r>
              <a:rPr lang="fa-IR" sz="2600" b="1" dirty="0">
                <a:cs typeface="B Nazanin" pitchFamily="2" charset="-78"/>
              </a:rPr>
              <a:t>انواع سنگ شکن ثابت</a:t>
            </a:r>
            <a:r>
              <a:rPr lang="en-US" sz="2600" b="1" dirty="0">
                <a:cs typeface="B Nazanin" pitchFamily="2" charset="-78"/>
              </a:rPr>
              <a:t>:</a:t>
            </a:r>
            <a:endParaRPr lang="en-US" sz="2600" dirty="0">
              <a:cs typeface="B Nazanin" pitchFamily="2" charset="-78"/>
            </a:endParaRPr>
          </a:p>
          <a:p>
            <a:pPr algn="r" rtl="1"/>
            <a:r>
              <a:rPr lang="fa-IR" sz="2600" dirty="0">
                <a:cs typeface="B Nazanin" pitchFamily="2" charset="-78"/>
              </a:rPr>
              <a:t>سنگ شکن فکی                 </a:t>
            </a:r>
            <a:r>
              <a:rPr lang="en-US" sz="2600" dirty="0">
                <a:cs typeface="B Nazanin" pitchFamily="2" charset="-78"/>
              </a:rPr>
              <a:t>Jaw Crusher </a:t>
            </a:r>
            <a:r>
              <a:rPr lang="fa-IR" sz="2600" dirty="0">
                <a:cs typeface="B Nazanin" pitchFamily="2" charset="-78"/>
              </a:rPr>
              <a:t>              </a:t>
            </a:r>
            <a:endParaRPr lang="en-US" sz="2600" dirty="0">
              <a:cs typeface="B Nazanin" pitchFamily="2" charset="-78"/>
            </a:endParaRPr>
          </a:p>
          <a:p>
            <a:pPr algn="r" rtl="1"/>
            <a:r>
              <a:rPr lang="fa-IR" sz="2600" dirty="0">
                <a:cs typeface="B Nazanin" pitchFamily="2" charset="-78"/>
              </a:rPr>
              <a:t>سنگ شکن چرخشی </a:t>
            </a:r>
            <a:r>
              <a:rPr lang="en-US" sz="2600" dirty="0">
                <a:cs typeface="B Nazanin" pitchFamily="2" charset="-78"/>
              </a:rPr>
              <a:t>Gyratory Crusher </a:t>
            </a:r>
          </a:p>
          <a:p>
            <a:pPr algn="r" rtl="1"/>
            <a:r>
              <a:rPr lang="fa-IR" sz="2600" dirty="0">
                <a:cs typeface="B Nazanin" pitchFamily="2" charset="-78"/>
              </a:rPr>
              <a:t>سنگ شکن مخروطی        </a:t>
            </a:r>
            <a:r>
              <a:rPr lang="en-US" sz="2600" dirty="0">
                <a:cs typeface="B Nazanin" pitchFamily="2" charset="-78"/>
              </a:rPr>
              <a:t>Cone Crusher </a:t>
            </a:r>
            <a:r>
              <a:rPr lang="fa-IR" sz="2600" dirty="0">
                <a:cs typeface="B Nazanin" pitchFamily="2" charset="-78"/>
              </a:rPr>
              <a:t>  </a:t>
            </a:r>
            <a:endParaRPr lang="en-US" sz="2600" dirty="0">
              <a:cs typeface="B Nazanin" pitchFamily="2" charset="-78"/>
            </a:endParaRPr>
          </a:p>
          <a:p>
            <a:pPr algn="r" rtl="1"/>
            <a:r>
              <a:rPr lang="fa-IR" sz="2600" dirty="0">
                <a:cs typeface="B Nazanin" pitchFamily="2" charset="-78"/>
              </a:rPr>
              <a:t>سنگ شکن چکشی      </a:t>
            </a:r>
            <a:r>
              <a:rPr lang="en-US" sz="2600" dirty="0">
                <a:cs typeface="B Nazanin" pitchFamily="2" charset="-78"/>
              </a:rPr>
              <a:t>hammer crusher </a:t>
            </a:r>
          </a:p>
          <a:p>
            <a:pPr algn="r" rtl="1"/>
            <a:r>
              <a:rPr lang="fa-IR" sz="2600" dirty="0">
                <a:cs typeface="B Nazanin" pitchFamily="2" charset="-78"/>
              </a:rPr>
              <a:t>سنگ شکن فشاری         </a:t>
            </a:r>
            <a:r>
              <a:rPr lang="en-US" sz="2600" dirty="0">
                <a:cs typeface="B Nazanin" pitchFamily="2" charset="-78"/>
              </a:rPr>
              <a:t>Impact Crusher</a:t>
            </a:r>
            <a:r>
              <a:rPr lang="fa-IR" sz="2600" dirty="0">
                <a:cs typeface="B Nazanin" pitchFamily="2" charset="-78"/>
              </a:rPr>
              <a:t>       </a:t>
            </a:r>
            <a:endParaRPr lang="en-US" sz="2600" dirty="0">
              <a:cs typeface="B Nazanin" pitchFamily="2" charset="-78"/>
            </a:endParaRPr>
          </a:p>
          <a:p>
            <a:pPr algn="r" rtl="1"/>
            <a:r>
              <a:rPr lang="fa-IR" sz="2600" dirty="0">
                <a:cs typeface="B Nazanin" pitchFamily="2" charset="-78"/>
              </a:rPr>
              <a:t>سنگ شکن غلطکی              </a:t>
            </a:r>
            <a:r>
              <a:rPr lang="en-US" sz="2600" dirty="0">
                <a:cs typeface="B Nazanin" pitchFamily="2" charset="-78"/>
              </a:rPr>
              <a:t>Roll Crusher</a:t>
            </a:r>
            <a:r>
              <a:rPr lang="fa-IR" sz="2600" dirty="0">
                <a:cs typeface="B Nazanin" pitchFamily="2" charset="-78"/>
              </a:rPr>
              <a:t> </a:t>
            </a:r>
            <a:endParaRPr lang="en-US" sz="2600" dirty="0">
              <a:cs typeface="B Nazanin" pitchFamily="2" charset="-78"/>
            </a:endParaRPr>
          </a:p>
        </p:txBody>
      </p:sp>
    </p:spTree>
    <p:extLst>
      <p:ext uri="{BB962C8B-B14F-4D97-AF65-F5344CB8AC3E}">
        <p14:creationId xmlns:p14="http://schemas.microsoft.com/office/powerpoint/2010/main" val="1251608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b="1" dirty="0" smtClean="0">
                <a:solidFill>
                  <a:schemeClr val="bg1"/>
                </a:solidFill>
                <a:cs typeface="B Nazanin" pitchFamily="2" charset="-78"/>
              </a:rPr>
              <a:t/>
            </a:r>
            <a:br>
              <a:rPr lang="en-US" b="1" dirty="0" smtClean="0">
                <a:solidFill>
                  <a:schemeClr val="bg1"/>
                </a:solidFill>
                <a:cs typeface="B Nazanin" pitchFamily="2" charset="-78"/>
              </a:rPr>
            </a:br>
            <a:r>
              <a:rPr lang="fa-IR" sz="3200" dirty="0">
                <a:ln>
                  <a:solidFill>
                    <a:srgbClr val="00B0F0"/>
                  </a:solidFill>
                </a:ln>
                <a:solidFill>
                  <a:schemeClr val="bg1"/>
                </a:solidFill>
                <a:latin typeface="Times New Roman" pitchFamily="18" charset="0"/>
                <a:cs typeface="B Titr" pitchFamily="2" charset="-78"/>
              </a:rPr>
              <a:t>سنگ شکن فکی </a:t>
            </a:r>
            <a:r>
              <a:rPr lang="en-US" sz="3200" dirty="0" smtClean="0">
                <a:ln>
                  <a:solidFill>
                    <a:srgbClr val="00B0F0"/>
                  </a:solidFill>
                </a:ln>
                <a:solidFill>
                  <a:schemeClr val="bg1"/>
                </a:solidFill>
                <a:latin typeface="Times New Roman" pitchFamily="18" charset="0"/>
                <a:cs typeface="Times New Roman" pitchFamily="18" charset="0"/>
              </a:rPr>
              <a:t>Jaw Crusher   </a:t>
            </a:r>
            <a:r>
              <a:rPr lang="en-US" sz="3200" dirty="0">
                <a:ln>
                  <a:solidFill>
                    <a:srgbClr val="00B0F0"/>
                  </a:solidFill>
                </a:ln>
                <a:solidFill>
                  <a:schemeClr val="bg1"/>
                </a:solidFill>
                <a:latin typeface="Times New Roman" pitchFamily="18" charset="0"/>
                <a:cs typeface="Times New Roman" pitchFamily="18" charset="0"/>
              </a:rPr>
              <a:t/>
            </a:r>
            <a:br>
              <a:rPr lang="en-US" sz="3200" dirty="0">
                <a:ln>
                  <a:solidFill>
                    <a:srgbClr val="00B0F0"/>
                  </a:solidFill>
                </a:ln>
                <a:solidFill>
                  <a:schemeClr val="bg1"/>
                </a:solidFill>
                <a:latin typeface="Times New Roman" pitchFamily="18" charset="0"/>
                <a:cs typeface="Times New Roman" pitchFamily="18" charset="0"/>
              </a:rPr>
            </a:br>
            <a:r>
              <a:rPr lang="en-US" sz="3200" dirty="0">
                <a:ln>
                  <a:solidFill>
                    <a:srgbClr val="00B0F0"/>
                  </a:solidFill>
                </a:ln>
                <a:solidFill>
                  <a:schemeClr val="bg1"/>
                </a:solidFill>
                <a:latin typeface="Times New Roman" pitchFamily="18" charset="0"/>
                <a:cs typeface="Times New Roman" pitchFamily="18" charset="0"/>
              </a:rPr>
              <a:t/>
            </a:r>
            <a:br>
              <a:rPr lang="en-US" sz="3200" dirty="0">
                <a:ln>
                  <a:solidFill>
                    <a:srgbClr val="00B0F0"/>
                  </a:solidFill>
                </a:ln>
                <a:solidFill>
                  <a:schemeClr val="bg1"/>
                </a:solidFill>
                <a:latin typeface="Times New Roman" pitchFamily="18" charset="0"/>
                <a:cs typeface="Times New Roman" pitchFamily="18" charset="0"/>
              </a:rPr>
            </a:br>
            <a:r>
              <a:rPr lang="en-US" sz="3200" dirty="0">
                <a:ln>
                  <a:solidFill>
                    <a:srgbClr val="00B0F0"/>
                  </a:solidFill>
                </a:ln>
                <a:solidFill>
                  <a:schemeClr val="bg1"/>
                </a:solidFill>
                <a:latin typeface="Times New Roman" pitchFamily="18" charset="0"/>
                <a:cs typeface="Times New Roman" pitchFamily="18" charset="0"/>
              </a:rPr>
              <a:t/>
            </a:r>
            <a:br>
              <a:rPr lang="en-US" sz="3200" dirty="0">
                <a:ln>
                  <a:solidFill>
                    <a:srgbClr val="00B0F0"/>
                  </a:solidFill>
                </a:ln>
                <a:solidFill>
                  <a:schemeClr val="bg1"/>
                </a:solidFill>
                <a:latin typeface="Times New Roman" pitchFamily="18" charset="0"/>
                <a:cs typeface="Times New Roman" pitchFamily="18" charset="0"/>
              </a:rPr>
            </a:br>
            <a:r>
              <a:rPr lang="en-US" sz="3200" dirty="0">
                <a:ln>
                  <a:solidFill>
                    <a:srgbClr val="00B0F0"/>
                  </a:solidFill>
                </a:ln>
                <a:solidFill>
                  <a:schemeClr val="bg1"/>
                </a:solidFill>
                <a:latin typeface="Times New Roman" pitchFamily="18" charset="0"/>
                <a:cs typeface="Times New Roman" pitchFamily="18" charset="0"/>
              </a:rPr>
              <a:t>`</a:t>
            </a:r>
          </a:p>
        </p:txBody>
      </p:sp>
      <p:sp>
        <p:nvSpPr>
          <p:cNvPr id="3" name="Content Placeholder 2"/>
          <p:cNvSpPr>
            <a:spLocks noGrp="1"/>
          </p:cNvSpPr>
          <p:nvPr>
            <p:ph idx="1"/>
          </p:nvPr>
        </p:nvSpPr>
        <p:spPr/>
        <p:txBody>
          <a:bodyPr/>
          <a:lstStyle/>
          <a:p>
            <a:pPr algn="r" rtl="1"/>
            <a:r>
              <a:rPr lang="ar-SA" sz="2600" dirty="0" smtClean="0">
                <a:cs typeface="B Nazanin" pitchFamily="2" charset="-78"/>
              </a:rPr>
              <a:t>سنگ </a:t>
            </a:r>
            <a:r>
              <a:rPr lang="ar-SA" sz="2600" dirty="0">
                <a:cs typeface="B Nazanin" pitchFamily="2" charset="-78"/>
              </a:rPr>
              <a:t>شکن فکی از مهمترین نوع سنگ شکن ها است که معمولاً به عنوان  سنگ شکن اولیه در معادن مورد بهره برداری قرار می گیرد </a:t>
            </a:r>
            <a:r>
              <a:rPr lang="ar-SA" sz="2600" dirty="0" smtClean="0">
                <a:cs typeface="B Nazanin" pitchFamily="2" charset="-78"/>
              </a:rPr>
              <a:t>.</a:t>
            </a:r>
            <a:endParaRPr lang="fa-IR" sz="2600" dirty="0" smtClean="0">
              <a:cs typeface="B Nazanin" pitchFamily="2" charset="-78"/>
            </a:endParaRPr>
          </a:p>
          <a:p>
            <a:pPr algn="r" rtl="1"/>
            <a:endParaRPr lang="en-US" sz="2600" dirty="0">
              <a:cs typeface="B Nazanin" pitchFamily="2" charset="-78"/>
            </a:endParaRPr>
          </a:p>
          <a:p>
            <a:pPr algn="r" rtl="1"/>
            <a:r>
              <a:rPr lang="ar-SA" sz="2600" dirty="0">
                <a:cs typeface="B Nazanin" pitchFamily="2" charset="-78"/>
              </a:rPr>
              <a:t>خردایش در فک با تحت فشار قرار دادن و ضربه زدن به سنگها انجام می </a:t>
            </a:r>
            <a:r>
              <a:rPr lang="ar-SA" sz="2600" dirty="0" smtClean="0">
                <a:cs typeface="B Nazanin" pitchFamily="2" charset="-78"/>
              </a:rPr>
              <a:t>شود</a:t>
            </a:r>
            <a:r>
              <a:rPr lang="fa-IR" sz="2600" dirty="0" smtClean="0">
                <a:cs typeface="B Nazanin" pitchFamily="2" charset="-78"/>
              </a:rPr>
              <a:t>.</a:t>
            </a:r>
            <a:r>
              <a:rPr lang="ar-SA" sz="2600" dirty="0" smtClean="0">
                <a:cs typeface="B Nazanin" pitchFamily="2" charset="-78"/>
              </a:rPr>
              <a:t> </a:t>
            </a:r>
            <a:endParaRPr lang="fa-IR" sz="2600" dirty="0" smtClean="0">
              <a:cs typeface="B Nazanin" pitchFamily="2" charset="-78"/>
            </a:endParaRPr>
          </a:p>
        </p:txBody>
      </p:sp>
    </p:spTree>
    <p:extLst>
      <p:ext uri="{BB962C8B-B14F-4D97-AF65-F5344CB8AC3E}">
        <p14:creationId xmlns:p14="http://schemas.microsoft.com/office/powerpoint/2010/main" val="2775447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7904" y="1600200"/>
            <a:ext cx="4978896" cy="4781128"/>
          </a:xfrm>
        </p:spPr>
        <p:txBody>
          <a:bodyPr/>
          <a:lstStyle/>
          <a:p>
            <a:pPr algn="r" rtl="1">
              <a:buFont typeface="Wingdings" pitchFamily="2" charset="2"/>
              <a:buChar char="v"/>
            </a:pPr>
            <a:r>
              <a:rPr lang="fa-IR" sz="2600" dirty="0">
                <a:cs typeface="B Nazanin" pitchFamily="2" charset="-78"/>
              </a:rPr>
              <a:t>سنگ‌شکن فکی از یک فک ثابت و یک فک متحرک تشکیل شده است. حرکت فک متحرک از طریق یک شافت خارج از مرکز که توسط تسمه و پولی به موتور متصل است تامین می‌شود. با حرکت فک مواد تحت تاثیر نیروی فشاری ( و گاه ضربه‌ای یا برشی) قرار می‌گیرند و خرد می‌شوند.</a:t>
            </a:r>
            <a:endParaRPr lang="en-US" sz="2600" dirty="0">
              <a:cs typeface="B Nazanin" pitchFamily="2" charset="-78"/>
            </a:endParaRPr>
          </a:p>
          <a:p>
            <a:pPr algn="r" rtl="1"/>
            <a:endParaRPr lang="en-US" sz="2600" dirty="0">
              <a:cs typeface="B Nazanin" pitchFamily="2" charset="-78"/>
            </a:endParaRPr>
          </a:p>
          <a:p>
            <a:pPr algn="r" rtl="1">
              <a:buFont typeface="Wingdings" pitchFamily="2" charset="2"/>
              <a:buChar char="v"/>
            </a:pPr>
            <a:r>
              <a:rPr lang="en-US" sz="2600" dirty="0">
                <a:cs typeface="B Nazanin" pitchFamily="2" charset="-78"/>
              </a:rPr>
              <a:t> </a:t>
            </a:r>
            <a:r>
              <a:rPr lang="fa-IR" sz="2600" dirty="0">
                <a:cs typeface="B Nazanin" pitchFamily="2" charset="-78"/>
              </a:rPr>
              <a:t>فاصله بین دو فک در قسمت فوقانی را دهانه و فاصله بین دو فک در قسمت تحتانی دستگاه را گلوگاه </a:t>
            </a:r>
            <a:r>
              <a:rPr lang="fa-IR" sz="2600" dirty="0" smtClean="0">
                <a:cs typeface="B Nazanin" pitchFamily="2" charset="-78"/>
              </a:rPr>
              <a:t>می‌نامند</a:t>
            </a:r>
            <a:r>
              <a:rPr lang="fa-IR" sz="2600" dirty="0">
                <a:cs typeface="B Nazanin" pitchFamily="2" charset="-78"/>
              </a:rPr>
              <a:t>.</a:t>
            </a:r>
            <a:endParaRPr lang="en-US" sz="2600" dirty="0">
              <a:cs typeface="B Nazanin" pitchFamily="2" charset="-78"/>
            </a:endParaRPr>
          </a:p>
          <a:p>
            <a:pPr marL="0" indent="0" algn="r" rtl="1">
              <a:buNone/>
            </a:pPr>
            <a:r>
              <a:rPr lang="en-US" sz="2600" b="1" dirty="0">
                <a:cs typeface="B Nazanin" pitchFamily="2" charset="-78"/>
              </a:rPr>
              <a:t> </a:t>
            </a:r>
            <a:endParaRPr lang="en-US" sz="2600" dirty="0">
              <a:cs typeface="B Nazanin" pitchFamily="2" charset="-78"/>
            </a:endParaRPr>
          </a:p>
          <a:p>
            <a:endParaRPr lang="en-US" sz="2600" dirty="0">
              <a:cs typeface="B Nazanin" pitchFamily="2" charset="-78"/>
            </a:endParaRPr>
          </a:p>
        </p:txBody>
      </p:sp>
      <p:pic>
        <p:nvPicPr>
          <p:cNvPr id="4" name="Picture 1" descr="http://www.qccement.com/images/article/Process/jawcrusher2.gif"/>
          <p:cNvPicPr>
            <a:picLocks noChangeAspect="1" noChangeArrowheads="1"/>
          </p:cNvPicPr>
          <p:nvPr/>
        </p:nvPicPr>
        <p:blipFill>
          <a:blip r:embed="rId2" cstate="print"/>
          <a:srcRect/>
          <a:stretch>
            <a:fillRect/>
          </a:stretch>
        </p:blipFill>
        <p:spPr bwMode="auto">
          <a:xfrm>
            <a:off x="-108520" y="1196752"/>
            <a:ext cx="4248472" cy="3956910"/>
          </a:xfrm>
          <a:prstGeom prst="rect">
            <a:avLst/>
          </a:prstGeom>
          <a:noFill/>
          <a:ln w="9525">
            <a:noFill/>
            <a:miter lim="800000"/>
            <a:headEnd/>
            <a:tailEnd/>
          </a:ln>
        </p:spPr>
      </p:pic>
    </p:spTree>
    <p:extLst>
      <p:ext uri="{BB962C8B-B14F-4D97-AF65-F5344CB8AC3E}">
        <p14:creationId xmlns:p14="http://schemas.microsoft.com/office/powerpoint/2010/main" val="4229921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p:cNvPicPr>
          <p:nvPr>
            <p:ph idx="1"/>
          </p:nvPr>
        </p:nvPicPr>
        <p:blipFill>
          <a:blip r:embed="rId2"/>
          <a:stretch>
            <a:fillRect/>
          </a:stretch>
        </p:blipFill>
        <p:spPr>
          <a:xfrm>
            <a:off x="3995936" y="2492897"/>
            <a:ext cx="4768660" cy="4032448"/>
          </a:xfrm>
          <a:prstGeom prst="rect">
            <a:avLst/>
          </a:prstGeom>
        </p:spPr>
      </p:pic>
      <p:pic>
        <p:nvPicPr>
          <p:cNvPr id="7" name="Picture 6"/>
          <p:cNvPicPr/>
          <p:nvPr/>
        </p:nvPicPr>
        <p:blipFill>
          <a:blip r:embed="rId3"/>
          <a:stretch>
            <a:fillRect/>
          </a:stretch>
        </p:blipFill>
        <p:spPr>
          <a:xfrm>
            <a:off x="19364" y="1340768"/>
            <a:ext cx="3816424" cy="5184576"/>
          </a:xfrm>
          <a:prstGeom prst="rect">
            <a:avLst/>
          </a:prstGeom>
        </p:spPr>
      </p:pic>
      <p:sp>
        <p:nvSpPr>
          <p:cNvPr id="8" name="Rectangle 7"/>
          <p:cNvSpPr/>
          <p:nvPr/>
        </p:nvSpPr>
        <p:spPr>
          <a:xfrm>
            <a:off x="4427984" y="1700808"/>
            <a:ext cx="4392488" cy="1015663"/>
          </a:xfrm>
          <a:prstGeom prst="rect">
            <a:avLst/>
          </a:prstGeom>
        </p:spPr>
        <p:txBody>
          <a:bodyPr wrap="square">
            <a:spAutoFit/>
          </a:bodyPr>
          <a:lstStyle/>
          <a:p>
            <a:pPr algn="r" rtl="1"/>
            <a:r>
              <a:rPr lang="ar-SA" sz="3000" b="1" dirty="0">
                <a:solidFill>
                  <a:schemeClr val="bg1"/>
                </a:solidFill>
                <a:cs typeface="B Titr" pitchFamily="2" charset="-78"/>
              </a:rPr>
              <a:t>اجزای تشکیل دهنده:</a:t>
            </a:r>
            <a:r>
              <a:rPr lang="en-US" sz="3000" dirty="0">
                <a:solidFill>
                  <a:schemeClr val="bg1"/>
                </a:solidFill>
                <a:cs typeface="B Titr" pitchFamily="2" charset="-78"/>
              </a:rPr>
              <a:t/>
            </a:r>
            <a:br>
              <a:rPr lang="en-US" sz="3000" dirty="0">
                <a:solidFill>
                  <a:schemeClr val="bg1"/>
                </a:solidFill>
                <a:cs typeface="B Titr" pitchFamily="2" charset="-78"/>
              </a:rPr>
            </a:br>
            <a:endParaRPr lang="en-US" sz="3000" dirty="0">
              <a:solidFill>
                <a:schemeClr val="bg1"/>
              </a:solidFill>
              <a:cs typeface="B Titr" pitchFamily="2" charset="-78"/>
            </a:endParaRPr>
          </a:p>
        </p:txBody>
      </p:sp>
    </p:spTree>
    <p:extLst>
      <p:ext uri="{BB962C8B-B14F-4D97-AF65-F5344CB8AC3E}">
        <p14:creationId xmlns:p14="http://schemas.microsoft.com/office/powerpoint/2010/main" val="3206970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r" rtl="1">
              <a:buNone/>
            </a:pPr>
            <a:r>
              <a:rPr lang="fa-IR" sz="3000" b="1" dirty="0" smtClean="0">
                <a:cs typeface="B Titr" pitchFamily="2" charset="-78"/>
              </a:rPr>
              <a:t>ویژگی </a:t>
            </a:r>
            <a:r>
              <a:rPr lang="fa-IR" sz="3000" b="1" dirty="0">
                <a:cs typeface="B Titr" pitchFamily="2" charset="-78"/>
              </a:rPr>
              <a:t>های سنگ شکن </a:t>
            </a:r>
            <a:r>
              <a:rPr lang="fa-IR" sz="3000" b="1" dirty="0" smtClean="0">
                <a:cs typeface="B Titr" pitchFamily="2" charset="-78"/>
              </a:rPr>
              <a:t>فکی</a:t>
            </a:r>
          </a:p>
          <a:p>
            <a:pPr marL="0" indent="0" algn="r" rtl="1">
              <a:buNone/>
            </a:pPr>
            <a:endParaRPr lang="en-US" sz="2600" dirty="0">
              <a:cs typeface="B Nazanin" pitchFamily="2" charset="-78"/>
            </a:endParaRPr>
          </a:p>
          <a:p>
            <a:pPr lvl="0" algn="r" rtl="1">
              <a:buFont typeface="Wingdings" pitchFamily="2" charset="2"/>
              <a:buChar char="q"/>
            </a:pPr>
            <a:r>
              <a:rPr lang="fa-IR" sz="2600" dirty="0">
                <a:cs typeface="B Nazanin" pitchFamily="2" charset="-78"/>
              </a:rPr>
              <a:t>قدرت و ظرفیت بالا در خردایش </a:t>
            </a:r>
            <a:r>
              <a:rPr lang="fa-IR" sz="2600" dirty="0" smtClean="0">
                <a:cs typeface="B Nazanin" pitchFamily="2" charset="-78"/>
              </a:rPr>
              <a:t>سنگها</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ساختمان </a:t>
            </a:r>
            <a:r>
              <a:rPr lang="fa-IR" sz="2600" dirty="0">
                <a:cs typeface="B Nazanin" pitchFamily="2" charset="-78"/>
              </a:rPr>
              <a:t>مستحکم ومقاومت بالا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یکدست </a:t>
            </a:r>
            <a:r>
              <a:rPr lang="fa-IR" sz="2600" dirty="0">
                <a:cs typeface="B Nazanin" pitchFamily="2" charset="-78"/>
              </a:rPr>
              <a:t>بودن بار خروجی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تعویض </a:t>
            </a:r>
            <a:r>
              <a:rPr lang="fa-IR" sz="2600" dirty="0">
                <a:cs typeface="B Nazanin" pitchFamily="2" charset="-78"/>
              </a:rPr>
              <a:t>سریع و آسان قطعات یدکی </a:t>
            </a:r>
            <a:endParaRPr lang="en-US" sz="2600" dirty="0">
              <a:cs typeface="B Nazanin" pitchFamily="2" charset="-78"/>
            </a:endParaRPr>
          </a:p>
          <a:p>
            <a:pPr lvl="0" algn="r" rtl="1">
              <a:buFont typeface="Wingdings" pitchFamily="2" charset="2"/>
              <a:buChar char="q"/>
            </a:pPr>
            <a:r>
              <a:rPr lang="fa-IR" sz="2600" dirty="0" smtClean="0">
                <a:cs typeface="B Nazanin" pitchFamily="2" charset="-78"/>
              </a:rPr>
              <a:t>فرسایش </a:t>
            </a:r>
            <a:r>
              <a:rPr lang="fa-IR" sz="2600" dirty="0">
                <a:cs typeface="B Nazanin" pitchFamily="2" charset="-78"/>
              </a:rPr>
              <a:t>کمتر و مقاومت بیشتر</a:t>
            </a:r>
            <a:r>
              <a:rPr lang="fa-IR" dirty="0"/>
              <a:t> </a:t>
            </a:r>
            <a:endParaRPr lang="en-US" dirty="0"/>
          </a:p>
        </p:txBody>
      </p:sp>
    </p:spTree>
    <p:extLst>
      <p:ext uri="{BB962C8B-B14F-4D97-AF65-F5344CB8AC3E}">
        <p14:creationId xmlns:p14="http://schemas.microsoft.com/office/powerpoint/2010/main" val="3389584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6624</TotalTime>
  <Words>1559</Words>
  <Application>Microsoft Office PowerPoint</Application>
  <PresentationFormat>On-screen Show (4:3)</PresentationFormat>
  <Paragraphs>179</Paragraphs>
  <Slides>47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 Nazanin</vt:lpstr>
      <vt:lpstr>B Titr</vt:lpstr>
      <vt:lpstr>Calibri</vt:lpstr>
      <vt:lpstr>Times New Roman</vt:lpstr>
      <vt:lpstr>Wingdings</vt:lpstr>
      <vt:lpstr>Diseño predeterminado</vt:lpstr>
      <vt:lpstr>PowerPoint Presentation</vt:lpstr>
      <vt:lpstr>PowerPoint Presentation</vt:lpstr>
      <vt:lpstr>کارخانه سنگ شکن</vt:lpstr>
      <vt:lpstr>سنگ شكن ها</vt:lpstr>
      <vt:lpstr>PowerPoint Presentation</vt:lpstr>
      <vt:lpstr> سنگ شکن فکی Jaw Crusher      `</vt:lpstr>
      <vt:lpstr>PowerPoint Presentation</vt:lpstr>
      <vt:lpstr>PowerPoint Presentation</vt:lpstr>
      <vt:lpstr>PowerPoint Presentation</vt:lpstr>
      <vt:lpstr>PowerPoint Presentation</vt:lpstr>
      <vt:lpstr>PowerPoint Presentation</vt:lpstr>
      <vt:lpstr>سنگ شکن چرخشی</vt:lpstr>
      <vt:lpstr>PowerPoint Presentation</vt:lpstr>
      <vt:lpstr>PowerPoint Presentation</vt:lpstr>
      <vt:lpstr>سنگ شكن مخروطي</vt:lpstr>
      <vt:lpstr>PowerPoint Presentation</vt:lpstr>
      <vt:lpstr>PowerPoint Presentation</vt:lpstr>
      <vt:lpstr>PowerPoint Presentation</vt:lpstr>
      <vt:lpstr>سنگ شکن مخروطی هیدروکن </vt:lpstr>
      <vt:lpstr>PowerPoint Presentation</vt:lpstr>
      <vt:lpstr>PowerPoint Presentation</vt:lpstr>
      <vt:lpstr>مشخصات سنگ شکن مخروطی هیدروکن </vt:lpstr>
      <vt:lpstr>سنگ شکن ژیراتوری (سوپریور) </vt:lpstr>
      <vt:lpstr>PowerPoint Presentation</vt:lpstr>
      <vt:lpstr>مشخصات  سنگ شکن مخروطی هیدروکن: </vt:lpstr>
      <vt:lpstr>سنگ شکن غلطکی</vt:lpstr>
      <vt:lpstr>PowerPoint Presentation</vt:lpstr>
      <vt:lpstr>PowerPoint Presentation</vt:lpstr>
      <vt:lpstr>PowerPoint Presentation</vt:lpstr>
      <vt:lpstr>PowerPoint Presentation</vt:lpstr>
      <vt:lpstr>سنگ شکن ضربه ای </vt:lpstr>
      <vt:lpstr>PowerPoint Presentation</vt:lpstr>
      <vt:lpstr>ماسه شوی </vt:lpstr>
      <vt:lpstr>ماسه شوی حلزونی </vt:lpstr>
      <vt:lpstr>PowerPoint Presentation</vt:lpstr>
      <vt:lpstr>ماسه شوی دورانی  </vt:lpstr>
      <vt:lpstr>PowerPoint Presentation</vt:lpstr>
      <vt:lpstr>فیدر  </vt:lpstr>
      <vt:lpstr>PowerPoint Presentation</vt:lpstr>
      <vt:lpstr>PowerPoint Presentation</vt:lpstr>
      <vt:lpstr>PowerPoint Presentation</vt:lpstr>
      <vt:lpstr>سرند </vt:lpstr>
      <vt:lpstr>PowerPoint Presentation</vt:lpstr>
      <vt:lpstr>PowerPoint Presentation</vt:lpstr>
      <vt:lpstr>مشخصات سرند ارتعاشی</vt:lpstr>
      <vt:lpstr>نوار نقاله </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alfa</cp:lastModifiedBy>
  <cp:revision>900</cp:revision>
  <dcterms:created xsi:type="dcterms:W3CDTF">2010-05-23T14:28:12Z</dcterms:created>
  <dcterms:modified xsi:type="dcterms:W3CDTF">2020-06-30T06:54:26Z</dcterms:modified>
</cp:coreProperties>
</file>